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4" r:id="rId3"/>
    <p:sldMasterId id="2147483697" r:id="rId4"/>
  </p:sldMasterIdLst>
  <p:notesMasterIdLst>
    <p:notesMasterId r:id="rId31"/>
  </p:notesMasterIdLst>
  <p:handoutMasterIdLst>
    <p:handoutMasterId r:id="rId32"/>
  </p:handoutMasterIdLst>
  <p:sldIdLst>
    <p:sldId id="256" r:id="rId5"/>
    <p:sldId id="278" r:id="rId6"/>
    <p:sldId id="314" r:id="rId7"/>
    <p:sldId id="313" r:id="rId8"/>
    <p:sldId id="312" r:id="rId9"/>
    <p:sldId id="264" r:id="rId10"/>
    <p:sldId id="319" r:id="rId11"/>
    <p:sldId id="316" r:id="rId12"/>
    <p:sldId id="317" r:id="rId13"/>
    <p:sldId id="318" r:id="rId14"/>
    <p:sldId id="271" r:id="rId15"/>
    <p:sldId id="420" r:id="rId16"/>
    <p:sldId id="272" r:id="rId17"/>
    <p:sldId id="279" r:id="rId18"/>
    <p:sldId id="419" r:id="rId19"/>
    <p:sldId id="274" r:id="rId20"/>
    <p:sldId id="273" r:id="rId21"/>
    <p:sldId id="412" r:id="rId22"/>
    <p:sldId id="413" r:id="rId23"/>
    <p:sldId id="266" r:id="rId24"/>
    <p:sldId id="411" r:id="rId25"/>
    <p:sldId id="415" r:id="rId26"/>
    <p:sldId id="416" r:id="rId27"/>
    <p:sldId id="417" r:id="rId28"/>
    <p:sldId id="418" r:id="rId29"/>
    <p:sldId id="321"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A941"/>
    <a:srgbClr val="0563C1"/>
    <a:srgbClr val="113358"/>
    <a:srgbClr val="1034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7" autoAdjust="0"/>
    <p:restoredTop sz="94660"/>
  </p:normalViewPr>
  <p:slideViewPr>
    <p:cSldViewPr snapToGrid="0">
      <p:cViewPr varScale="1">
        <p:scale>
          <a:sx n="82" d="100"/>
          <a:sy n="82" d="100"/>
        </p:scale>
        <p:origin x="127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5"/>
          </a:xfrm>
          <a:prstGeom prst="rect">
            <a:avLst/>
          </a:prstGeom>
        </p:spPr>
        <p:txBody>
          <a:bodyPr vert="horz" lIns="93166" tIns="46582" rIns="93166" bIns="46582" rtlCol="0"/>
          <a:lstStyle>
            <a:lvl1pPr algn="l">
              <a:defRPr sz="1200"/>
            </a:lvl1pPr>
          </a:lstStyle>
          <a:p>
            <a:endParaRPr lang="en-US"/>
          </a:p>
        </p:txBody>
      </p:sp>
      <p:sp>
        <p:nvSpPr>
          <p:cNvPr id="3" name="Date Placeholder 2"/>
          <p:cNvSpPr>
            <a:spLocks noGrp="1"/>
          </p:cNvSpPr>
          <p:nvPr>
            <p:ph type="dt" sz="quarter" idx="1"/>
          </p:nvPr>
        </p:nvSpPr>
        <p:spPr>
          <a:xfrm>
            <a:off x="3970940" y="1"/>
            <a:ext cx="3037840" cy="466435"/>
          </a:xfrm>
          <a:prstGeom prst="rect">
            <a:avLst/>
          </a:prstGeom>
        </p:spPr>
        <p:txBody>
          <a:bodyPr vert="horz" lIns="93166" tIns="46582" rIns="93166" bIns="46582" rtlCol="0"/>
          <a:lstStyle>
            <a:lvl1pPr algn="r">
              <a:defRPr sz="1200"/>
            </a:lvl1pPr>
          </a:lstStyle>
          <a:p>
            <a:fld id="{324B883A-C909-4395-8913-09F2E73CE41D}" type="datetimeFigureOut">
              <a:rPr lang="en-US" smtClean="0"/>
              <a:t>5/20/2022</a:t>
            </a:fld>
            <a:endParaRPr lang="en-US"/>
          </a:p>
        </p:txBody>
      </p:sp>
      <p:sp>
        <p:nvSpPr>
          <p:cNvPr id="4" name="Footer Placeholder 3"/>
          <p:cNvSpPr>
            <a:spLocks noGrp="1"/>
          </p:cNvSpPr>
          <p:nvPr>
            <p:ph type="ftr" sz="quarter" idx="2"/>
          </p:nvPr>
        </p:nvSpPr>
        <p:spPr>
          <a:xfrm>
            <a:off x="0" y="8829969"/>
            <a:ext cx="3037840" cy="466434"/>
          </a:xfrm>
          <a:prstGeom prst="rect">
            <a:avLst/>
          </a:prstGeom>
        </p:spPr>
        <p:txBody>
          <a:bodyPr vert="horz" lIns="93166" tIns="46582" rIns="93166"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40" y="8829969"/>
            <a:ext cx="3037840" cy="466434"/>
          </a:xfrm>
          <a:prstGeom prst="rect">
            <a:avLst/>
          </a:prstGeom>
        </p:spPr>
        <p:txBody>
          <a:bodyPr vert="horz" lIns="93166" tIns="46582" rIns="93166" bIns="46582" rtlCol="0" anchor="b"/>
          <a:lstStyle>
            <a:lvl1pPr algn="r">
              <a:defRPr sz="1200"/>
            </a:lvl1pPr>
          </a:lstStyle>
          <a:p>
            <a:fld id="{D3DA0B7D-99B4-488E-B68E-2F808C1ADCE1}" type="slidenum">
              <a:rPr lang="en-US" smtClean="0"/>
              <a:t>‹#›</a:t>
            </a:fld>
            <a:endParaRPr lang="en-US"/>
          </a:p>
        </p:txBody>
      </p:sp>
    </p:spTree>
    <p:extLst>
      <p:ext uri="{BB962C8B-B14F-4D97-AF65-F5344CB8AC3E}">
        <p14:creationId xmlns:p14="http://schemas.microsoft.com/office/powerpoint/2010/main" val="2958725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672F8C66-40A1-4EAC-A239-9B5F3F3A43C2}" type="datetimeFigureOut">
              <a:rPr lang="en-US" smtClean="0"/>
              <a:t>5/20/2022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2C0BA40C-2890-4988-B5B4-5393D56B1795}" type="slidenum">
              <a:rPr lang="en-US" smtClean="0"/>
              <a:t>‹#›</a:t>
            </a:fld>
            <a:endParaRPr lang="en-US"/>
          </a:p>
        </p:txBody>
      </p:sp>
    </p:spTree>
    <p:extLst>
      <p:ext uri="{BB962C8B-B14F-4D97-AF65-F5344CB8AC3E}">
        <p14:creationId xmlns:p14="http://schemas.microsoft.com/office/powerpoint/2010/main" val="1076217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CNBC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52880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history</a:t>
            </a:r>
          </a:p>
          <a:p>
            <a:r>
              <a:rPr lang="en-US" dirty="0"/>
              <a:t> Connect DCS (CHINS) then Prevention- Financial struggles-Stress to substance abuse, violence, other issues.- Resources “band aid”</a:t>
            </a:r>
          </a:p>
          <a:p>
            <a:r>
              <a:rPr lang="en-US" dirty="0"/>
              <a:t>EAP, Rental assistance</a:t>
            </a:r>
          </a:p>
          <a:p>
            <a:r>
              <a:rPr lang="en-US" dirty="0"/>
              <a:t>Community Programs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760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(Community Programs) </a:t>
            </a:r>
          </a:p>
          <a:p>
            <a:r>
              <a:rPr lang="en-US" dirty="0"/>
              <a:t>Originated in 1997 (American Dream Demonstration study showed low –income individuals use the program and were 2 to 3x more likely to save over those with a higher income)</a:t>
            </a:r>
          </a:p>
          <a:p>
            <a:endParaRPr lang="en-US" dirty="0"/>
          </a:p>
          <a:p>
            <a:r>
              <a:rPr lang="en-US" dirty="0"/>
              <a:t>State funded currently</a:t>
            </a:r>
          </a:p>
          <a:p>
            <a:endParaRPr lang="en-US" dirty="0"/>
          </a:p>
          <a:p>
            <a:r>
              <a:rPr lang="en-US" dirty="0"/>
              <a:t>State will provide up to 4,500 to participant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6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“earned income”- taxable wages, salaries, tips</a:t>
            </a:r>
          </a:p>
          <a:p>
            <a:r>
              <a:rPr lang="en-US" dirty="0"/>
              <a:t>No age requirement</a:t>
            </a:r>
          </a:p>
          <a:p>
            <a:r>
              <a:rPr lang="en-US" dirty="0"/>
              <a:t>“unique”</a:t>
            </a:r>
          </a:p>
        </p:txBody>
      </p:sp>
      <p:sp>
        <p:nvSpPr>
          <p:cNvPr id="4" name="Slide Number Placeholder 3"/>
          <p:cNvSpPr>
            <a:spLocks noGrp="1"/>
          </p:cNvSpPr>
          <p:nvPr>
            <p:ph type="sldNum" sz="quarter" idx="5"/>
          </p:nvPr>
        </p:nvSpPr>
        <p:spPr/>
        <p:txBody>
          <a:bodyPr/>
          <a:lstStyle/>
          <a:p>
            <a:fld id="{A6614089-2B12-40C3-8F92-47BDC5CD6AB3}" type="slidenum">
              <a:rPr lang="en-US" smtClean="0"/>
              <a:t>21</a:t>
            </a:fld>
            <a:endParaRPr lang="en-US" dirty="0"/>
          </a:p>
        </p:txBody>
      </p:sp>
    </p:spTree>
    <p:extLst>
      <p:ext uri="{BB962C8B-B14F-4D97-AF65-F5344CB8AC3E}">
        <p14:creationId xmlns:p14="http://schemas.microsoft.com/office/powerpoint/2010/main" val="794034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3. Used to be 6 hours to have an idea</a:t>
            </a:r>
          </a:p>
          <a:p>
            <a:endParaRPr lang="en-US" sz="2000" dirty="0"/>
          </a:p>
          <a:p>
            <a:r>
              <a:rPr lang="en-US" sz="2000" dirty="0"/>
              <a:t>IHCDA provides guidance and ongoing training to new administrators</a:t>
            </a:r>
          </a:p>
          <a:p>
            <a:endParaRPr lang="en-US" sz="20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471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Maximum of 5 for new agencies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4253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92 counties in Indiana</a:t>
            </a:r>
          </a:p>
          <a:p>
            <a:r>
              <a:rPr lang="en-US" dirty="0"/>
              <a:t>Encourage more agencies to apply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614089-2B12-40C3-8F92-47BDC5CD6A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52650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program is unique in a sense of the families we work with. We want families to get a “mindset change” Start saving and become more financial literate.</a:t>
            </a:r>
          </a:p>
        </p:txBody>
      </p:sp>
      <p:sp>
        <p:nvSpPr>
          <p:cNvPr id="4" name="Slide Number Placeholder 3"/>
          <p:cNvSpPr>
            <a:spLocks noGrp="1"/>
          </p:cNvSpPr>
          <p:nvPr>
            <p:ph type="sldNum" sz="quarter" idx="10"/>
          </p:nvPr>
        </p:nvSpPr>
        <p:spPr/>
        <p:txBody>
          <a:bodyPr/>
          <a:lstStyle/>
          <a:p>
            <a:fld id="{A6614089-2B12-40C3-8F92-47BDC5CD6AB3}"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403067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932BBE-7FE0-4D79-B926-788F0662AC82}" type="datetimeFigureOut">
              <a:rPr lang="en-US" smtClean="0"/>
              <a:t>5/20/2022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3418098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932BBE-7FE0-4D79-B926-788F0662AC82}" type="datetimeFigureOut">
              <a:rPr lang="en-US" smtClean="0"/>
              <a:t>5/20/2022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126838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932BBE-7FE0-4D79-B926-788F0662AC82}" type="datetimeFigureOut">
              <a:rPr lang="en-US" smtClean="0"/>
              <a:t>5/20/2022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1139860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ihcda title slide on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FFFFFF"/>
                </a:solidFill>
              </a:defRPr>
            </a:lvl1pPr>
          </a:lstStyle>
          <a:p>
            <a:r>
              <a:rPr lang="en-US" dirty="0"/>
              <a:t>Click to edit Master title style</a:t>
            </a:r>
          </a:p>
        </p:txBody>
      </p:sp>
      <p:sp>
        <p:nvSpPr>
          <p:cNvPr id="3" name="Slide Number Placeholder 5">
            <a:extLst>
              <a:ext uri="{FF2B5EF4-FFF2-40B4-BE49-F238E27FC236}">
                <a16:creationId xmlns:a16="http://schemas.microsoft.com/office/drawing/2014/main" id="{32C60D61-8E68-4C18-8C23-139C7E10B09B}"/>
              </a:ext>
            </a:extLst>
          </p:cNvPr>
          <p:cNvSpPr>
            <a:spLocks noGrp="1"/>
          </p:cNvSpPr>
          <p:nvPr>
            <p:ph type="sldNum" sz="quarter" idx="10"/>
          </p:nvPr>
        </p:nvSpPr>
        <p:spPr/>
        <p:txBody>
          <a:bodyPr/>
          <a:lstStyle>
            <a:lvl1pPr>
              <a:defRPr/>
            </a:lvl1pPr>
          </a:lstStyle>
          <a:p>
            <a:pPr>
              <a:defRPr/>
            </a:pPr>
            <a:fld id="{9384B289-205A-47A8-A292-69C33E692B78}" type="slidenum">
              <a:rPr lang="en-US" altLang="en-US"/>
              <a:pPr>
                <a:defRPr/>
              </a:pPr>
              <a:t>‹#›</a:t>
            </a:fld>
            <a:endParaRPr lang="en-US" altLang="en-US"/>
          </a:p>
        </p:txBody>
      </p:sp>
    </p:spTree>
    <p:extLst>
      <p:ext uri="{BB962C8B-B14F-4D97-AF65-F5344CB8AC3E}">
        <p14:creationId xmlns:p14="http://schemas.microsoft.com/office/powerpoint/2010/main" val="34554405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ihcda title slide on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FFFFFF"/>
                </a:solidFill>
              </a:defRPr>
            </a:lvl1pPr>
          </a:lstStyle>
          <a:p>
            <a:r>
              <a:rPr lang="en-US" dirty="0"/>
              <a:t>Click to edit Master title style</a:t>
            </a:r>
          </a:p>
        </p:txBody>
      </p:sp>
      <p:sp>
        <p:nvSpPr>
          <p:cNvPr id="3" name="Slide Number Placeholder 5">
            <a:extLst>
              <a:ext uri="{FF2B5EF4-FFF2-40B4-BE49-F238E27FC236}">
                <a16:creationId xmlns:a16="http://schemas.microsoft.com/office/drawing/2014/main" id="{32C60D61-8E68-4C18-8C23-139C7E10B09B}"/>
              </a:ext>
            </a:extLst>
          </p:cNvPr>
          <p:cNvSpPr>
            <a:spLocks noGrp="1"/>
          </p:cNvSpPr>
          <p:nvPr>
            <p:ph type="sldNum" sz="quarter" idx="10"/>
          </p:nvPr>
        </p:nvSpPr>
        <p:spPr/>
        <p:txBody>
          <a:bodyPr/>
          <a:lstStyle>
            <a:lvl1pPr>
              <a:defRPr/>
            </a:lvl1pPr>
          </a:lstStyle>
          <a:p>
            <a:pPr>
              <a:defRPr/>
            </a:pPr>
            <a:fld id="{9384B289-205A-47A8-A292-69C33E692B78}" type="slidenum">
              <a:rPr lang="en-US" altLang="en-US"/>
              <a:pPr>
                <a:defRPr/>
              </a:pPr>
              <a:t>‹#›</a:t>
            </a:fld>
            <a:endParaRPr lang="en-US" altLang="en-US"/>
          </a:p>
        </p:txBody>
      </p:sp>
    </p:spTree>
    <p:extLst>
      <p:ext uri="{BB962C8B-B14F-4D97-AF65-F5344CB8AC3E}">
        <p14:creationId xmlns:p14="http://schemas.microsoft.com/office/powerpoint/2010/main" val="33244200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hcda title slide two">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66746"/>
            <a:ext cx="7772400" cy="1139841"/>
          </a:xfrm>
        </p:spPr>
        <p:txBody>
          <a:bodyPr/>
          <a:lstStyle>
            <a:lvl1pPr>
              <a:defRPr cap="all">
                <a:solidFill>
                  <a:srgbClr val="A2AD00"/>
                </a:solidFill>
                <a:latin typeface="Arial Bold"/>
                <a:cs typeface="Arial Bold"/>
              </a:defRPr>
            </a:lvl1pPr>
          </a:lstStyle>
          <a:p>
            <a:r>
              <a:rPr lang="en-US" dirty="0"/>
              <a:t>Click to edit Master title style</a:t>
            </a:r>
          </a:p>
        </p:txBody>
      </p:sp>
      <p:sp>
        <p:nvSpPr>
          <p:cNvPr id="3" name="Slide Number Placeholder 5">
            <a:extLst>
              <a:ext uri="{FF2B5EF4-FFF2-40B4-BE49-F238E27FC236}">
                <a16:creationId xmlns:a16="http://schemas.microsoft.com/office/drawing/2014/main" id="{73699A68-3545-4AA8-80AF-D1272064FF55}"/>
              </a:ext>
            </a:extLst>
          </p:cNvPr>
          <p:cNvSpPr>
            <a:spLocks noGrp="1"/>
          </p:cNvSpPr>
          <p:nvPr>
            <p:ph type="sldNum" sz="quarter" idx="10"/>
          </p:nvPr>
        </p:nvSpPr>
        <p:spPr/>
        <p:txBody>
          <a:bodyPr/>
          <a:lstStyle>
            <a:lvl1pPr>
              <a:defRPr/>
            </a:lvl1pPr>
          </a:lstStyle>
          <a:p>
            <a:pPr>
              <a:defRPr/>
            </a:pPr>
            <a:fld id="{611A1AB4-FE6E-4AA7-94A2-DCFFAE057B44}" type="slidenum">
              <a:rPr lang="en-US" altLang="en-US"/>
              <a:pPr>
                <a:defRPr/>
              </a:pPr>
              <a:t>‹#›</a:t>
            </a:fld>
            <a:endParaRPr lang="en-US" altLang="en-US"/>
          </a:p>
        </p:txBody>
      </p:sp>
    </p:spTree>
    <p:extLst>
      <p:ext uri="{BB962C8B-B14F-4D97-AF65-F5344CB8AC3E}">
        <p14:creationId xmlns:p14="http://schemas.microsoft.com/office/powerpoint/2010/main" val="1737655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 ihcda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cap="all">
                <a:latin typeface="Arial Bold"/>
                <a:cs typeface="Arial Bold"/>
              </a:defRPr>
            </a:lvl1pPr>
          </a:lstStyle>
          <a:p>
            <a:r>
              <a:rPr lang="en-US" dirty="0"/>
              <a:t>Click to edit Master title style</a:t>
            </a:r>
          </a:p>
        </p:txBody>
      </p:sp>
      <p:sp>
        <p:nvSpPr>
          <p:cNvPr id="3" name="Content Placeholder 2"/>
          <p:cNvSpPr>
            <a:spLocks noGrp="1"/>
          </p:cNvSpPr>
          <p:nvPr>
            <p:ph idx="1"/>
          </p:nvPr>
        </p:nvSpPr>
        <p:spPr>
          <a:xfrm>
            <a:off x="335273" y="1426020"/>
            <a:ext cx="8364589" cy="4525963"/>
          </a:xfrm>
        </p:spPr>
        <p:txBody>
          <a:bodyPr/>
          <a:lstStyle>
            <a:lvl1pPr marL="0" indent="0">
              <a:buNone/>
              <a:defRPr sz="1800" b="0" i="0">
                <a:latin typeface="Arial"/>
                <a:cs typeface="Arial"/>
              </a:defRPr>
            </a:lvl1pPr>
            <a:lvl2pPr marL="687388" indent="-225425">
              <a:buClr>
                <a:srgbClr val="003359"/>
              </a:buClr>
              <a:buFont typeface="Arial" pitchFamily="34" charset="0"/>
              <a:buChar char="•"/>
              <a:defRPr sz="1600" b="0" i="0">
                <a:latin typeface="Arial"/>
                <a:cs typeface="Arial"/>
              </a:defRPr>
            </a:lvl2pPr>
            <a:lvl3pPr marL="1141413" indent="-227013">
              <a:buClr>
                <a:srgbClr val="003359"/>
              </a:buClr>
              <a:buFont typeface="Frutiger LT Std 45 Light" pitchFamily="34" charset="0"/>
              <a:buChar char="‐"/>
              <a:defRPr sz="1400" b="0" i="0">
                <a:latin typeface="Arial"/>
                <a:cs typeface="Arial"/>
              </a:defRPr>
            </a:lvl3pPr>
            <a:lvl4pPr marL="1601788" indent="-225425">
              <a:buClr>
                <a:srgbClr val="003359"/>
              </a:buClr>
              <a:buFont typeface="Arial" pitchFamily="34" charset="0"/>
              <a:buChar char="•"/>
              <a:defRPr sz="1200" b="0" i="0">
                <a:latin typeface="Arial"/>
                <a:cs typeface="Arial"/>
              </a:defRPr>
            </a:lvl4pPr>
            <a:lvl5pPr marL="2055813" indent="-227013">
              <a:buClr>
                <a:srgbClr val="003359"/>
              </a:buClr>
              <a:buFont typeface="Frutiger LT Std 45 Light" pitchFamily="34" charset="0"/>
              <a:buChar char="‐"/>
              <a:defRPr sz="1000" b="0" i="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a:extLst>
              <a:ext uri="{FF2B5EF4-FFF2-40B4-BE49-F238E27FC236}">
                <a16:creationId xmlns:a16="http://schemas.microsoft.com/office/drawing/2014/main" id="{CC675076-F09E-413D-8F68-D4BC4B3A88E7}"/>
              </a:ext>
            </a:extLst>
          </p:cNvPr>
          <p:cNvSpPr>
            <a:spLocks noGrp="1"/>
          </p:cNvSpPr>
          <p:nvPr>
            <p:ph type="sldNum" sz="quarter" idx="10"/>
          </p:nvPr>
        </p:nvSpPr>
        <p:spPr/>
        <p:txBody>
          <a:bodyPr/>
          <a:lstStyle>
            <a:lvl1pPr>
              <a:defRPr/>
            </a:lvl1pPr>
          </a:lstStyle>
          <a:p>
            <a:pPr>
              <a:defRPr/>
            </a:pPr>
            <a:fld id="{5033723C-54A2-43B4-B816-F43DCC2B46F6}" type="slidenum">
              <a:rPr lang="en-US" altLang="en-US"/>
              <a:pPr>
                <a:defRPr/>
              </a:pPr>
              <a:t>‹#›</a:t>
            </a:fld>
            <a:endParaRPr lang="en-US" altLang="en-US"/>
          </a:p>
        </p:txBody>
      </p:sp>
    </p:spTree>
    <p:extLst>
      <p:ext uri="{BB962C8B-B14F-4D97-AF65-F5344CB8AC3E}">
        <p14:creationId xmlns:p14="http://schemas.microsoft.com/office/powerpoint/2010/main" val="3904231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1 ihcda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9345" y="4093376"/>
            <a:ext cx="7810881" cy="1362075"/>
          </a:xfrm>
        </p:spPr>
        <p:txBody>
          <a:bodyPr anchor="t">
            <a:normAutofit/>
          </a:bodyPr>
          <a:lstStyle>
            <a:lvl1pPr algn="l">
              <a:defRPr sz="3000" b="1" cap="all"/>
            </a:lvl1pPr>
          </a:lstStyle>
          <a:p>
            <a:r>
              <a:rPr lang="en-US" dirty="0"/>
              <a:t>Click to edit Master title style</a:t>
            </a:r>
          </a:p>
        </p:txBody>
      </p:sp>
      <p:sp>
        <p:nvSpPr>
          <p:cNvPr id="3" name="Text Placeholder 2"/>
          <p:cNvSpPr>
            <a:spLocks noGrp="1"/>
          </p:cNvSpPr>
          <p:nvPr>
            <p:ph type="body" idx="1"/>
          </p:nvPr>
        </p:nvSpPr>
        <p:spPr>
          <a:xfrm>
            <a:off x="301205" y="2593189"/>
            <a:ext cx="7819021" cy="1500187"/>
          </a:xfrm>
        </p:spPr>
        <p:txBody>
          <a:bodyPr anchor="b">
            <a:normAutofit/>
          </a:bodyPr>
          <a:lstStyle>
            <a:lvl1pPr marL="0" indent="0">
              <a:buNone/>
              <a:defRPr sz="1800">
                <a:solidFill>
                  <a:srgbClr val="0033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CB247B15-3B0F-4010-B7BB-AEE0BBC6878E}"/>
              </a:ext>
            </a:extLst>
          </p:cNvPr>
          <p:cNvSpPr>
            <a:spLocks noGrp="1"/>
          </p:cNvSpPr>
          <p:nvPr>
            <p:ph type="sldNum" sz="quarter" idx="10"/>
          </p:nvPr>
        </p:nvSpPr>
        <p:spPr/>
        <p:txBody>
          <a:bodyPr/>
          <a:lstStyle>
            <a:lvl1pPr>
              <a:defRPr/>
            </a:lvl1pPr>
          </a:lstStyle>
          <a:p>
            <a:pPr>
              <a:defRPr/>
            </a:pPr>
            <a:fld id="{D2EBFF78-C7CA-4912-8269-9802CAD8801A}" type="slidenum">
              <a:rPr lang="en-US" altLang="en-US"/>
              <a:pPr>
                <a:defRPr/>
              </a:pPr>
              <a:t>‹#›</a:t>
            </a:fld>
            <a:endParaRPr lang="en-US" altLang="en-US"/>
          </a:p>
        </p:txBody>
      </p:sp>
    </p:spTree>
    <p:extLst>
      <p:ext uri="{BB962C8B-B14F-4D97-AF65-F5344CB8AC3E}">
        <p14:creationId xmlns:p14="http://schemas.microsoft.com/office/powerpoint/2010/main" val="423955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 ihcda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5627" y="274638"/>
            <a:ext cx="8373873" cy="1143000"/>
          </a:xfrm>
        </p:spPr>
        <p:txBody>
          <a:bodyPr/>
          <a:lstStyle>
            <a:lvl1pPr>
              <a:defRPr cap="all"/>
            </a:lvl1pPr>
          </a:lstStyle>
          <a:p>
            <a:r>
              <a:rPr lang="en-US" dirty="0"/>
              <a:t>Click to edit Master title style</a:t>
            </a:r>
          </a:p>
        </p:txBody>
      </p:sp>
      <p:sp>
        <p:nvSpPr>
          <p:cNvPr id="3" name="Content Placeholder 2"/>
          <p:cNvSpPr>
            <a:spLocks noGrp="1"/>
          </p:cNvSpPr>
          <p:nvPr>
            <p:ph sz="half" idx="1"/>
          </p:nvPr>
        </p:nvSpPr>
        <p:spPr>
          <a:xfrm>
            <a:off x="325627" y="1600200"/>
            <a:ext cx="4056956" cy="4525963"/>
          </a:xfrm>
        </p:spPr>
        <p:txBody>
          <a:bodyPr/>
          <a:lstStyle>
            <a:lvl1pPr>
              <a:buNone/>
              <a:defRPr sz="1800"/>
            </a:lvl1pPr>
            <a:lvl2pPr>
              <a:buClr>
                <a:srgbClr val="003359"/>
              </a:buClr>
              <a:buFont typeface="Arial" pitchFamily="34" charset="0"/>
              <a:buChar char="•"/>
              <a:defRPr sz="1600"/>
            </a:lvl2pPr>
            <a:lvl3pPr>
              <a:buClr>
                <a:srgbClr val="003359"/>
              </a:buClr>
              <a:buFont typeface="Frutiger LT Std 45 Light" pitchFamily="34" charset="0"/>
              <a:buChar char="‐"/>
              <a:defRPr sz="1400"/>
            </a:lvl3pPr>
            <a:lvl4pPr>
              <a:buClr>
                <a:srgbClr val="003359"/>
              </a:buClr>
              <a:buFont typeface="Arial" pitchFamily="34" charset="0"/>
              <a:buChar char="•"/>
              <a:defRPr sz="1200"/>
            </a:lvl4pPr>
            <a:lvl5pPr>
              <a:buClr>
                <a:srgbClr val="003359"/>
              </a:buClr>
              <a:buFont typeface="Frutiger LT Std 45 Light" pitchFamily="34" charset="0"/>
              <a:buChar char="‐"/>
              <a:defRPr sz="1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buNone/>
              <a:defRPr sz="1800">
                <a:solidFill>
                  <a:srgbClr val="003359"/>
                </a:solidFill>
              </a:defRPr>
            </a:lvl1pPr>
            <a:lvl2pPr>
              <a:buClr>
                <a:srgbClr val="003359"/>
              </a:buClr>
              <a:buFont typeface="Arial" pitchFamily="34" charset="0"/>
              <a:buChar char="•"/>
              <a:defRPr sz="1600">
                <a:solidFill>
                  <a:srgbClr val="003359"/>
                </a:solidFill>
              </a:defRPr>
            </a:lvl2pPr>
            <a:lvl3pPr>
              <a:buClr>
                <a:srgbClr val="003359"/>
              </a:buClr>
              <a:buFont typeface="Frutiger LT Std 45 Light" pitchFamily="34" charset="0"/>
              <a:buChar char="‐"/>
              <a:defRPr sz="1400">
                <a:solidFill>
                  <a:srgbClr val="003359"/>
                </a:solidFill>
              </a:defRPr>
            </a:lvl3pPr>
            <a:lvl4pPr>
              <a:buClr>
                <a:srgbClr val="003359"/>
              </a:buClr>
              <a:buFont typeface="Arial" pitchFamily="34" charset="0"/>
              <a:buChar char="•"/>
              <a:defRPr sz="1200">
                <a:solidFill>
                  <a:srgbClr val="003359"/>
                </a:solidFill>
              </a:defRPr>
            </a:lvl4pPr>
            <a:lvl5pPr>
              <a:buClr>
                <a:srgbClr val="003359"/>
              </a:buClr>
              <a:buFont typeface="Frutiger LT Std 45 Light" pitchFamily="34" charset="0"/>
              <a:buChar char="‐"/>
              <a:defRPr sz="1000">
                <a:solidFill>
                  <a:srgbClr val="0033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D16E6F3E-715D-4529-BE9D-8B73243BA385}"/>
              </a:ext>
            </a:extLst>
          </p:cNvPr>
          <p:cNvSpPr>
            <a:spLocks noGrp="1"/>
          </p:cNvSpPr>
          <p:nvPr>
            <p:ph type="sldNum" sz="quarter" idx="10"/>
          </p:nvPr>
        </p:nvSpPr>
        <p:spPr/>
        <p:txBody>
          <a:bodyPr/>
          <a:lstStyle>
            <a:lvl1pPr>
              <a:defRPr/>
            </a:lvl1pPr>
          </a:lstStyle>
          <a:p>
            <a:pPr>
              <a:defRPr/>
            </a:pPr>
            <a:fld id="{F7FFA41D-7D6C-4A82-B5E8-880B117F2148}" type="slidenum">
              <a:rPr lang="en-US" altLang="en-US"/>
              <a:pPr>
                <a:defRPr/>
              </a:pPr>
              <a:t>‹#›</a:t>
            </a:fld>
            <a:endParaRPr lang="en-US" altLang="en-US"/>
          </a:p>
        </p:txBody>
      </p:sp>
    </p:spTree>
    <p:extLst>
      <p:ext uri="{BB962C8B-B14F-4D97-AF65-F5344CB8AC3E}">
        <p14:creationId xmlns:p14="http://schemas.microsoft.com/office/powerpoint/2010/main" val="706036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1 ihcda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US" dirty="0"/>
              <a:t>Click to edit Master title style</a:t>
            </a:r>
          </a:p>
        </p:txBody>
      </p:sp>
      <p:sp>
        <p:nvSpPr>
          <p:cNvPr id="3" name="Slide Number Placeholder 5">
            <a:extLst>
              <a:ext uri="{FF2B5EF4-FFF2-40B4-BE49-F238E27FC236}">
                <a16:creationId xmlns:a16="http://schemas.microsoft.com/office/drawing/2014/main" id="{A08FB039-EA37-4FFE-B225-902A66B50782}"/>
              </a:ext>
            </a:extLst>
          </p:cNvPr>
          <p:cNvSpPr>
            <a:spLocks noGrp="1"/>
          </p:cNvSpPr>
          <p:nvPr>
            <p:ph type="sldNum" sz="quarter" idx="10"/>
          </p:nvPr>
        </p:nvSpPr>
        <p:spPr/>
        <p:txBody>
          <a:bodyPr/>
          <a:lstStyle>
            <a:lvl1pPr>
              <a:defRPr/>
            </a:lvl1pPr>
          </a:lstStyle>
          <a:p>
            <a:pPr>
              <a:defRPr/>
            </a:pPr>
            <a:fld id="{86F6D662-93A3-4385-8A73-6A54C09A868E}" type="slidenum">
              <a:rPr lang="en-US" altLang="en-US"/>
              <a:pPr>
                <a:defRPr/>
              </a:pPr>
              <a:t>‹#›</a:t>
            </a:fld>
            <a:endParaRPr lang="en-US" altLang="en-US"/>
          </a:p>
        </p:txBody>
      </p:sp>
    </p:spTree>
    <p:extLst>
      <p:ext uri="{BB962C8B-B14F-4D97-AF65-F5344CB8AC3E}">
        <p14:creationId xmlns:p14="http://schemas.microsoft.com/office/powerpoint/2010/main" val="2433990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 ihcda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3D2B48B6-F98A-48C4-9160-55A6B9E71A9C}"/>
              </a:ext>
            </a:extLst>
          </p:cNvPr>
          <p:cNvSpPr>
            <a:spLocks noGrp="1"/>
          </p:cNvSpPr>
          <p:nvPr>
            <p:ph type="sldNum" sz="quarter" idx="10"/>
          </p:nvPr>
        </p:nvSpPr>
        <p:spPr/>
        <p:txBody>
          <a:bodyPr/>
          <a:lstStyle>
            <a:lvl1pPr>
              <a:defRPr/>
            </a:lvl1pPr>
          </a:lstStyle>
          <a:p>
            <a:pPr>
              <a:defRPr/>
            </a:pPr>
            <a:fld id="{102EB082-7BD4-415F-9396-D06C2971663F}" type="slidenum">
              <a:rPr lang="en-US" altLang="en-US"/>
              <a:pPr>
                <a:defRPr/>
              </a:pPr>
              <a:t>‹#›</a:t>
            </a:fld>
            <a:endParaRPr lang="en-US" altLang="en-US"/>
          </a:p>
        </p:txBody>
      </p:sp>
    </p:spTree>
    <p:extLst>
      <p:ext uri="{BB962C8B-B14F-4D97-AF65-F5344CB8AC3E}">
        <p14:creationId xmlns:p14="http://schemas.microsoft.com/office/powerpoint/2010/main" val="2528663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932BBE-7FE0-4D79-B926-788F0662AC82}" type="datetimeFigureOut">
              <a:rPr lang="en-US" smtClean="0"/>
              <a:t>5/20/2022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42099233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1 ihcda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5626" y="273050"/>
            <a:ext cx="3139887" cy="1162050"/>
          </a:xfrm>
        </p:spPr>
        <p:txBody>
          <a:bodyPr anchor="b">
            <a:noAutofit/>
          </a:bodyPr>
          <a:lstStyle>
            <a:lvl1pPr algn="l">
              <a:defRPr sz="2000" b="1" cap="all"/>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buClr>
                <a:srgbClr val="003359"/>
              </a:buClr>
              <a:buFont typeface="Arial" pitchFamily="34" charset="0"/>
              <a:buChar char="•"/>
              <a:defRPr sz="1600"/>
            </a:lvl1pPr>
            <a:lvl2pPr>
              <a:buClr>
                <a:srgbClr val="003359"/>
              </a:buClr>
              <a:buFont typeface="Frutiger LT Std 45 Light" pitchFamily="34" charset="0"/>
              <a:buChar char="‐"/>
              <a:defRPr sz="1400"/>
            </a:lvl2pPr>
            <a:lvl3pPr>
              <a:buClr>
                <a:srgbClr val="003359"/>
              </a:buClr>
              <a:buFont typeface="Arial" pitchFamily="34" charset="0"/>
              <a:buChar char="•"/>
              <a:defRPr sz="1200"/>
            </a:lvl3pPr>
            <a:lvl4pPr>
              <a:buClr>
                <a:srgbClr val="003359"/>
              </a:buClr>
              <a:buFont typeface="Frutiger LT Std 45 Light" pitchFamily="34" charset="0"/>
              <a:buChar char="‐"/>
              <a:defRPr sz="1000"/>
            </a:lvl4pPr>
            <a:lvl5pPr>
              <a:buClr>
                <a:srgbClr val="003359"/>
              </a:buClr>
              <a:buFont typeface="Arial" pitchFamily="34" charset="0"/>
              <a:buChar char="•"/>
              <a:defRPr sz="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25626" y="1435100"/>
            <a:ext cx="3139887" cy="469106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5">
            <a:extLst>
              <a:ext uri="{FF2B5EF4-FFF2-40B4-BE49-F238E27FC236}">
                <a16:creationId xmlns:a16="http://schemas.microsoft.com/office/drawing/2014/main" id="{E65FA9CC-D032-425B-95BE-A3E39A7A42E9}"/>
              </a:ext>
            </a:extLst>
          </p:cNvPr>
          <p:cNvSpPr>
            <a:spLocks noGrp="1"/>
          </p:cNvSpPr>
          <p:nvPr>
            <p:ph type="sldNum" sz="quarter" idx="10"/>
          </p:nvPr>
        </p:nvSpPr>
        <p:spPr/>
        <p:txBody>
          <a:bodyPr/>
          <a:lstStyle>
            <a:lvl1pPr>
              <a:defRPr/>
            </a:lvl1pPr>
          </a:lstStyle>
          <a:p>
            <a:pPr>
              <a:defRPr/>
            </a:pPr>
            <a:fld id="{02066391-8D57-4141-A9A1-A6804AD984F2}" type="slidenum">
              <a:rPr lang="en-US" altLang="en-US"/>
              <a:pPr>
                <a:defRPr/>
              </a:pPr>
              <a:t>‹#›</a:t>
            </a:fld>
            <a:endParaRPr lang="en-US" altLang="en-US"/>
          </a:p>
        </p:txBody>
      </p:sp>
    </p:spTree>
    <p:extLst>
      <p:ext uri="{BB962C8B-B14F-4D97-AF65-F5344CB8AC3E}">
        <p14:creationId xmlns:p14="http://schemas.microsoft.com/office/powerpoint/2010/main" val="667655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hcda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3000" b="1" cap="all"/>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Slide Number Placeholder 5">
            <a:extLst>
              <a:ext uri="{FF2B5EF4-FFF2-40B4-BE49-F238E27FC236}">
                <a16:creationId xmlns:a16="http://schemas.microsoft.com/office/drawing/2014/main" id="{12636BDE-4FDE-4F59-A8DA-933D74E89C79}"/>
              </a:ext>
            </a:extLst>
          </p:cNvPr>
          <p:cNvSpPr>
            <a:spLocks noGrp="1"/>
          </p:cNvSpPr>
          <p:nvPr>
            <p:ph type="sldNum" sz="quarter" idx="10"/>
          </p:nvPr>
        </p:nvSpPr>
        <p:spPr/>
        <p:txBody>
          <a:bodyPr/>
          <a:lstStyle>
            <a:lvl1pPr>
              <a:defRPr/>
            </a:lvl1pPr>
          </a:lstStyle>
          <a:p>
            <a:pPr>
              <a:defRPr/>
            </a:pPr>
            <a:fld id="{12CAEEC1-1C5E-498E-985F-12EAA1F2C8B0}" type="slidenum">
              <a:rPr lang="en-US" altLang="en-US"/>
              <a:pPr>
                <a:defRPr/>
              </a:pPr>
              <a:t>‹#›</a:t>
            </a:fld>
            <a:endParaRPr lang="en-US" altLang="en-US"/>
          </a:p>
        </p:txBody>
      </p:sp>
    </p:spTree>
    <p:extLst>
      <p:ext uri="{BB962C8B-B14F-4D97-AF65-F5344CB8AC3E}">
        <p14:creationId xmlns:p14="http://schemas.microsoft.com/office/powerpoint/2010/main" val="13058863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580598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20953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52084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59120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655476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18795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04725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0969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932BBE-7FE0-4D79-B926-788F0662AC82}" type="datetimeFigureOut">
              <a:rPr lang="en-US" smtClean="0"/>
              <a:t>5/20/2022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39452775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536778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350828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56613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 ihcda title slide one">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FFFFFF"/>
                </a:solidFill>
              </a:defRPr>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BC842A2-2B79-46EA-BF53-E70F9056CE1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503495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ihcda title slide one">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FFFFFF"/>
                </a:solidFill>
              </a:defRPr>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E672C5FB-C662-459A-829D-7CE947536FF6}" type="slidenum">
              <a:rPr lang="en-US"/>
              <a:pPr>
                <a:defRPr/>
              </a:pPr>
              <a:t>‹#›</a:t>
            </a:fld>
            <a:endParaRPr lang="en-US" dirty="0"/>
          </a:p>
        </p:txBody>
      </p:sp>
    </p:spTree>
    <p:extLst>
      <p:ext uri="{BB962C8B-B14F-4D97-AF65-F5344CB8AC3E}">
        <p14:creationId xmlns:p14="http://schemas.microsoft.com/office/powerpoint/2010/main" val="13667969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 ihcda title slide two">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66746"/>
            <a:ext cx="7772400" cy="1139841"/>
          </a:xfrm>
        </p:spPr>
        <p:txBody>
          <a:bodyPr/>
          <a:lstStyle>
            <a:lvl1pPr>
              <a:defRPr cap="all">
                <a:solidFill>
                  <a:srgbClr val="A2AD00"/>
                </a:solidFill>
                <a:latin typeface="Arial Bold"/>
                <a:cs typeface="Arial Bold"/>
              </a:defRPr>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900D64F8-EFC3-41E1-92E4-908094C56B1B}" type="slidenum">
              <a:rPr lang="en-US"/>
              <a:pPr>
                <a:defRPr/>
              </a:pPr>
              <a:t>‹#›</a:t>
            </a:fld>
            <a:endParaRPr lang="en-US" dirty="0"/>
          </a:p>
        </p:txBody>
      </p:sp>
    </p:spTree>
    <p:extLst>
      <p:ext uri="{BB962C8B-B14F-4D97-AF65-F5344CB8AC3E}">
        <p14:creationId xmlns:p14="http://schemas.microsoft.com/office/powerpoint/2010/main" val="29936161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 ihcda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cap="all">
                <a:latin typeface="Arial Bold"/>
                <a:cs typeface="Arial Bold"/>
              </a:defRPr>
            </a:lvl1pPr>
          </a:lstStyle>
          <a:p>
            <a:r>
              <a:rPr lang="en-US" dirty="0"/>
              <a:t>Click to edit Master title style</a:t>
            </a:r>
          </a:p>
        </p:txBody>
      </p:sp>
      <p:sp>
        <p:nvSpPr>
          <p:cNvPr id="3" name="Content Placeholder 2"/>
          <p:cNvSpPr>
            <a:spLocks noGrp="1"/>
          </p:cNvSpPr>
          <p:nvPr>
            <p:ph idx="1"/>
          </p:nvPr>
        </p:nvSpPr>
        <p:spPr>
          <a:xfrm>
            <a:off x="335273" y="1426020"/>
            <a:ext cx="8364589" cy="4525963"/>
          </a:xfrm>
        </p:spPr>
        <p:txBody>
          <a:bodyPr/>
          <a:lstStyle>
            <a:lvl1pPr marL="0" indent="0">
              <a:buNone/>
              <a:defRPr sz="1800" b="0" i="0">
                <a:latin typeface="Arial"/>
                <a:cs typeface="Arial"/>
              </a:defRPr>
            </a:lvl1pPr>
            <a:lvl2pPr marL="687388" indent="-225425">
              <a:buClr>
                <a:srgbClr val="003359"/>
              </a:buClr>
              <a:buFont typeface="Arial" pitchFamily="34" charset="0"/>
              <a:buChar char="•"/>
              <a:defRPr sz="1600" b="0" i="0">
                <a:latin typeface="Arial"/>
                <a:cs typeface="Arial"/>
              </a:defRPr>
            </a:lvl2pPr>
            <a:lvl3pPr marL="1141413" indent="-227013">
              <a:buClr>
                <a:srgbClr val="003359"/>
              </a:buClr>
              <a:buFont typeface="Frutiger LT Std 45 Light" pitchFamily="34" charset="0"/>
              <a:buChar char="‐"/>
              <a:defRPr sz="1400" b="0" i="0">
                <a:latin typeface="Arial"/>
                <a:cs typeface="Arial"/>
              </a:defRPr>
            </a:lvl3pPr>
            <a:lvl4pPr marL="1601788" indent="-225425">
              <a:buClr>
                <a:srgbClr val="003359"/>
              </a:buClr>
              <a:buFont typeface="Arial" pitchFamily="34" charset="0"/>
              <a:buChar char="•"/>
              <a:defRPr sz="1200" b="0" i="0">
                <a:latin typeface="Arial"/>
                <a:cs typeface="Arial"/>
              </a:defRPr>
            </a:lvl4pPr>
            <a:lvl5pPr marL="2055813" indent="-227013">
              <a:buClr>
                <a:srgbClr val="003359"/>
              </a:buClr>
              <a:buFont typeface="Frutiger LT Std 45 Light" pitchFamily="34" charset="0"/>
              <a:buChar char="‐"/>
              <a:defRPr sz="1000" b="0" i="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56DAF455-61E8-4FDE-91E2-513241B2C735}" type="slidenum">
              <a:rPr lang="en-US"/>
              <a:pPr>
                <a:defRPr/>
              </a:pPr>
              <a:t>‹#›</a:t>
            </a:fld>
            <a:endParaRPr lang="en-US" dirty="0"/>
          </a:p>
        </p:txBody>
      </p:sp>
    </p:spTree>
    <p:extLst>
      <p:ext uri="{BB962C8B-B14F-4D97-AF65-F5344CB8AC3E}">
        <p14:creationId xmlns:p14="http://schemas.microsoft.com/office/powerpoint/2010/main" val="316382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1 ihcda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9345" y="4093376"/>
            <a:ext cx="7810881" cy="1362075"/>
          </a:xfrm>
        </p:spPr>
        <p:txBody>
          <a:bodyPr anchor="t">
            <a:normAutofit/>
          </a:bodyPr>
          <a:lstStyle>
            <a:lvl1pPr algn="l">
              <a:defRPr sz="3000" b="1" cap="all"/>
            </a:lvl1pPr>
          </a:lstStyle>
          <a:p>
            <a:r>
              <a:rPr lang="en-US" dirty="0"/>
              <a:t>Click to edit Master title style</a:t>
            </a:r>
          </a:p>
        </p:txBody>
      </p:sp>
      <p:sp>
        <p:nvSpPr>
          <p:cNvPr id="3" name="Text Placeholder 2"/>
          <p:cNvSpPr>
            <a:spLocks noGrp="1"/>
          </p:cNvSpPr>
          <p:nvPr>
            <p:ph type="body" idx="1"/>
          </p:nvPr>
        </p:nvSpPr>
        <p:spPr>
          <a:xfrm>
            <a:off x="301205" y="2593189"/>
            <a:ext cx="7819021" cy="1500187"/>
          </a:xfrm>
        </p:spPr>
        <p:txBody>
          <a:bodyPr anchor="b">
            <a:normAutofit/>
          </a:bodyPr>
          <a:lstStyle>
            <a:lvl1pPr marL="0" indent="0">
              <a:buNone/>
              <a:defRPr sz="1800">
                <a:solidFill>
                  <a:srgbClr val="0033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D268EFD9-297C-4F61-B8E1-01C43828B272}" type="slidenum">
              <a:rPr lang="en-US"/>
              <a:pPr>
                <a:defRPr/>
              </a:pPr>
              <a:t>‹#›</a:t>
            </a:fld>
            <a:endParaRPr lang="en-US" dirty="0"/>
          </a:p>
        </p:txBody>
      </p:sp>
    </p:spTree>
    <p:extLst>
      <p:ext uri="{BB962C8B-B14F-4D97-AF65-F5344CB8AC3E}">
        <p14:creationId xmlns:p14="http://schemas.microsoft.com/office/powerpoint/2010/main" val="3629213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1 ihcda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5627" y="274638"/>
            <a:ext cx="8373873" cy="1143000"/>
          </a:xfrm>
        </p:spPr>
        <p:txBody>
          <a:bodyPr/>
          <a:lstStyle>
            <a:lvl1pPr>
              <a:defRPr cap="all"/>
            </a:lvl1pPr>
          </a:lstStyle>
          <a:p>
            <a:r>
              <a:rPr lang="en-US" dirty="0"/>
              <a:t>Click to edit Master title style</a:t>
            </a:r>
          </a:p>
        </p:txBody>
      </p:sp>
      <p:sp>
        <p:nvSpPr>
          <p:cNvPr id="3" name="Content Placeholder 2"/>
          <p:cNvSpPr>
            <a:spLocks noGrp="1"/>
          </p:cNvSpPr>
          <p:nvPr>
            <p:ph sz="half" idx="1"/>
          </p:nvPr>
        </p:nvSpPr>
        <p:spPr>
          <a:xfrm>
            <a:off x="325627" y="1600200"/>
            <a:ext cx="4056956" cy="4525963"/>
          </a:xfrm>
        </p:spPr>
        <p:txBody>
          <a:bodyPr/>
          <a:lstStyle>
            <a:lvl1pPr>
              <a:buNone/>
              <a:defRPr sz="1800"/>
            </a:lvl1pPr>
            <a:lvl2pPr>
              <a:buClr>
                <a:srgbClr val="003359"/>
              </a:buClr>
              <a:buFont typeface="Arial" pitchFamily="34" charset="0"/>
              <a:buChar char="•"/>
              <a:defRPr sz="1600"/>
            </a:lvl2pPr>
            <a:lvl3pPr>
              <a:buClr>
                <a:srgbClr val="003359"/>
              </a:buClr>
              <a:buFont typeface="Frutiger LT Std 45 Light" pitchFamily="34" charset="0"/>
              <a:buChar char="‐"/>
              <a:defRPr sz="1400"/>
            </a:lvl3pPr>
            <a:lvl4pPr>
              <a:buClr>
                <a:srgbClr val="003359"/>
              </a:buClr>
              <a:buFont typeface="Arial" pitchFamily="34" charset="0"/>
              <a:buChar char="•"/>
              <a:defRPr sz="1200"/>
            </a:lvl4pPr>
            <a:lvl5pPr>
              <a:buClr>
                <a:srgbClr val="003359"/>
              </a:buClr>
              <a:buFont typeface="Frutiger LT Std 45 Light" pitchFamily="34" charset="0"/>
              <a:buChar char="‐"/>
              <a:defRPr sz="1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buNone/>
              <a:defRPr sz="1800">
                <a:solidFill>
                  <a:srgbClr val="003359"/>
                </a:solidFill>
              </a:defRPr>
            </a:lvl1pPr>
            <a:lvl2pPr>
              <a:buClr>
                <a:srgbClr val="003359"/>
              </a:buClr>
              <a:buFont typeface="Arial" pitchFamily="34" charset="0"/>
              <a:buChar char="•"/>
              <a:defRPr sz="1600">
                <a:solidFill>
                  <a:srgbClr val="003359"/>
                </a:solidFill>
              </a:defRPr>
            </a:lvl2pPr>
            <a:lvl3pPr>
              <a:buClr>
                <a:srgbClr val="003359"/>
              </a:buClr>
              <a:buFont typeface="Frutiger LT Std 45 Light" pitchFamily="34" charset="0"/>
              <a:buChar char="‐"/>
              <a:defRPr sz="1400">
                <a:solidFill>
                  <a:srgbClr val="003359"/>
                </a:solidFill>
              </a:defRPr>
            </a:lvl3pPr>
            <a:lvl4pPr>
              <a:buClr>
                <a:srgbClr val="003359"/>
              </a:buClr>
              <a:buFont typeface="Arial" pitchFamily="34" charset="0"/>
              <a:buChar char="•"/>
              <a:defRPr sz="1200">
                <a:solidFill>
                  <a:srgbClr val="003359"/>
                </a:solidFill>
              </a:defRPr>
            </a:lvl4pPr>
            <a:lvl5pPr>
              <a:buClr>
                <a:srgbClr val="003359"/>
              </a:buClr>
              <a:buFont typeface="Frutiger LT Std 45 Light" pitchFamily="34" charset="0"/>
              <a:buChar char="‐"/>
              <a:defRPr sz="1000">
                <a:solidFill>
                  <a:srgbClr val="0033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C4DCDE1-FA19-4A6C-947F-2C5931034652}" type="slidenum">
              <a:rPr lang="en-US"/>
              <a:pPr>
                <a:defRPr/>
              </a:pPr>
              <a:t>‹#›</a:t>
            </a:fld>
            <a:endParaRPr lang="en-US" dirty="0"/>
          </a:p>
        </p:txBody>
      </p:sp>
    </p:spTree>
    <p:extLst>
      <p:ext uri="{BB962C8B-B14F-4D97-AF65-F5344CB8AC3E}">
        <p14:creationId xmlns:p14="http://schemas.microsoft.com/office/powerpoint/2010/main" val="28174407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1 ihcda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A56C1471-BF06-4968-BE4F-B0A30AC9EC6D}" type="slidenum">
              <a:rPr lang="en-US"/>
              <a:pPr>
                <a:defRPr/>
              </a:pPr>
              <a:t>‹#›</a:t>
            </a:fld>
            <a:endParaRPr lang="en-US" dirty="0"/>
          </a:p>
        </p:txBody>
      </p:sp>
    </p:spTree>
    <p:extLst>
      <p:ext uri="{BB962C8B-B14F-4D97-AF65-F5344CB8AC3E}">
        <p14:creationId xmlns:p14="http://schemas.microsoft.com/office/powerpoint/2010/main" val="466212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932BBE-7FE0-4D79-B926-788F0662AC82}" type="datetimeFigureOut">
              <a:rPr lang="en-US" smtClean="0"/>
              <a:t>5/20/2022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40181601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1 ihcda 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E0CAC1A-26C6-42C8-8B7A-5CB8B82EBC9D}" type="slidenum">
              <a:rPr lang="en-US"/>
              <a:pPr>
                <a:defRPr/>
              </a:pPr>
              <a:t>‹#›</a:t>
            </a:fld>
            <a:endParaRPr lang="en-US" dirty="0"/>
          </a:p>
        </p:txBody>
      </p:sp>
    </p:spTree>
    <p:extLst>
      <p:ext uri="{BB962C8B-B14F-4D97-AF65-F5344CB8AC3E}">
        <p14:creationId xmlns:p14="http://schemas.microsoft.com/office/powerpoint/2010/main" val="13792717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1 ihcda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5626" y="273050"/>
            <a:ext cx="3139887" cy="1162050"/>
          </a:xfrm>
        </p:spPr>
        <p:txBody>
          <a:bodyPr anchor="b">
            <a:noAutofit/>
          </a:bodyPr>
          <a:lstStyle>
            <a:lvl1pPr algn="l">
              <a:defRPr sz="2000" b="1" cap="all"/>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buClr>
                <a:srgbClr val="003359"/>
              </a:buClr>
              <a:buFont typeface="Arial" pitchFamily="34" charset="0"/>
              <a:buChar char="•"/>
              <a:defRPr sz="1600"/>
            </a:lvl1pPr>
            <a:lvl2pPr>
              <a:buClr>
                <a:srgbClr val="003359"/>
              </a:buClr>
              <a:buFont typeface="Frutiger LT Std 45 Light" pitchFamily="34" charset="0"/>
              <a:buChar char="‐"/>
              <a:defRPr sz="1400"/>
            </a:lvl2pPr>
            <a:lvl3pPr>
              <a:buClr>
                <a:srgbClr val="003359"/>
              </a:buClr>
              <a:buFont typeface="Arial" pitchFamily="34" charset="0"/>
              <a:buChar char="•"/>
              <a:defRPr sz="1200"/>
            </a:lvl3pPr>
            <a:lvl4pPr>
              <a:buClr>
                <a:srgbClr val="003359"/>
              </a:buClr>
              <a:buFont typeface="Frutiger LT Std 45 Light" pitchFamily="34" charset="0"/>
              <a:buChar char="‐"/>
              <a:defRPr sz="1000"/>
            </a:lvl4pPr>
            <a:lvl5pPr>
              <a:buClr>
                <a:srgbClr val="003359"/>
              </a:buClr>
              <a:buFont typeface="Arial" pitchFamily="34" charset="0"/>
              <a:buChar char="•"/>
              <a:defRPr sz="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25626" y="1435100"/>
            <a:ext cx="3139887" cy="469106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CDDDB3C5-2B11-4160-9B28-149B431AE23B}" type="slidenum">
              <a:rPr lang="en-US"/>
              <a:pPr>
                <a:defRPr/>
              </a:pPr>
              <a:t>‹#›</a:t>
            </a:fld>
            <a:endParaRPr lang="en-US" dirty="0"/>
          </a:p>
        </p:txBody>
      </p:sp>
    </p:spTree>
    <p:extLst>
      <p:ext uri="{BB962C8B-B14F-4D97-AF65-F5344CB8AC3E}">
        <p14:creationId xmlns:p14="http://schemas.microsoft.com/office/powerpoint/2010/main" val="16722627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 ihcda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3000" b="1" cap="all"/>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Slide Number Placeholder 5"/>
          <p:cNvSpPr>
            <a:spLocks noGrp="1"/>
          </p:cNvSpPr>
          <p:nvPr>
            <p:ph type="sldNum" sz="quarter" idx="10"/>
          </p:nvPr>
        </p:nvSpPr>
        <p:spPr/>
        <p:txBody>
          <a:bodyPr/>
          <a:lstStyle>
            <a:lvl1pPr>
              <a:defRPr/>
            </a:lvl1pPr>
          </a:lstStyle>
          <a:p>
            <a:pPr>
              <a:defRPr/>
            </a:pPr>
            <a:fld id="{D9E41CC9-9565-4EF2-BB75-DD7697EF040F}" type="slidenum">
              <a:rPr lang="en-US"/>
              <a:pPr>
                <a:defRPr/>
              </a:pPr>
              <a:t>‹#›</a:t>
            </a:fld>
            <a:endParaRPr lang="en-US" dirty="0"/>
          </a:p>
        </p:txBody>
      </p:sp>
    </p:spTree>
    <p:extLst>
      <p:ext uri="{BB962C8B-B14F-4D97-AF65-F5344CB8AC3E}">
        <p14:creationId xmlns:p14="http://schemas.microsoft.com/office/powerpoint/2010/main" val="3925008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932BBE-7FE0-4D79-B926-788F0662AC82}" type="datetimeFigureOut">
              <a:rPr lang="en-US" smtClean="0"/>
              <a:t>5/20/2022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2356875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932BBE-7FE0-4D79-B926-788F0662AC82}" type="datetimeFigureOut">
              <a:rPr lang="en-US" smtClean="0"/>
              <a:t>5/20/2022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1870315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932BBE-7FE0-4D79-B926-788F0662AC82}" type="datetimeFigureOut">
              <a:rPr lang="en-US" smtClean="0"/>
              <a:t>5/20/2022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194842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932BBE-7FE0-4D79-B926-788F0662AC82}" type="datetimeFigureOut">
              <a:rPr lang="en-US" smtClean="0"/>
              <a:t>5/20/2022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534282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932BBE-7FE0-4D79-B926-788F0662AC82}" type="datetimeFigureOut">
              <a:rPr lang="en-US" smtClean="0"/>
              <a:t>5/20/2022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B3A0A-2FEF-452E-85E6-5182F5B55F59}" type="slidenum">
              <a:rPr lang="en-US" smtClean="0"/>
              <a:t>‹#›</a:t>
            </a:fld>
            <a:endParaRPr lang="en-US"/>
          </a:p>
        </p:txBody>
      </p:sp>
    </p:spTree>
    <p:extLst>
      <p:ext uri="{BB962C8B-B14F-4D97-AF65-F5344CB8AC3E}">
        <p14:creationId xmlns:p14="http://schemas.microsoft.com/office/powerpoint/2010/main" val="3582995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2.jpeg"/><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3.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image" Target="../media/image2.jpeg"/><Relationship Id="rId5" Type="http://schemas.openxmlformats.org/officeDocument/2006/relationships/slideLayout" Target="../slideLayouts/slideLayout38.xml"/><Relationship Id="rId10" Type="http://schemas.openxmlformats.org/officeDocument/2006/relationships/theme" Target="../theme/theme4.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932BBE-7FE0-4D79-B926-788F0662AC82}" type="datetimeFigureOut">
              <a:rPr lang="en-US" smtClean="0"/>
              <a:t>5/20/2022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FB3A0A-2FEF-452E-85E6-5182F5B55F59}" type="slidenum">
              <a:rPr lang="en-US" smtClean="0"/>
              <a:t>‹#›</a:t>
            </a:fld>
            <a:endParaRPr lang="en-US"/>
          </a:p>
        </p:txBody>
      </p:sp>
    </p:spTree>
    <p:extLst>
      <p:ext uri="{BB962C8B-B14F-4D97-AF65-F5344CB8AC3E}">
        <p14:creationId xmlns:p14="http://schemas.microsoft.com/office/powerpoint/2010/main" val="1520556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B3457B4-C730-4315-83BB-E1E1087F291D}"/>
              </a:ext>
            </a:extLst>
          </p:cNvPr>
          <p:cNvSpPr>
            <a:spLocks noGrp="1"/>
          </p:cNvSpPr>
          <p:nvPr>
            <p:ph type="title"/>
          </p:nvPr>
        </p:nvSpPr>
        <p:spPr bwMode="auto">
          <a:xfrm>
            <a:off x="334963" y="274638"/>
            <a:ext cx="83645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ENTER HEADLINE</a:t>
            </a:r>
          </a:p>
        </p:txBody>
      </p:sp>
      <p:sp>
        <p:nvSpPr>
          <p:cNvPr id="1027" name="Text Placeholder 2">
            <a:extLst>
              <a:ext uri="{FF2B5EF4-FFF2-40B4-BE49-F238E27FC236}">
                <a16:creationId xmlns:a16="http://schemas.microsoft.com/office/drawing/2014/main" id="{DFB250BA-6E16-41AC-9725-7A537DCDADC6}"/>
              </a:ext>
            </a:extLst>
          </p:cNvPr>
          <p:cNvSpPr>
            <a:spLocks noGrp="1"/>
          </p:cNvSpPr>
          <p:nvPr>
            <p:ph type="body" idx="1"/>
          </p:nvPr>
        </p:nvSpPr>
        <p:spPr bwMode="auto">
          <a:xfrm>
            <a:off x="334963" y="1600200"/>
            <a:ext cx="8364537" cy="414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enter text</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a:extLst>
              <a:ext uri="{FF2B5EF4-FFF2-40B4-BE49-F238E27FC236}">
                <a16:creationId xmlns:a16="http://schemas.microsoft.com/office/drawing/2014/main" id="{37C5ABFF-68AC-4D8C-BEC3-5AE0DE9BD929}"/>
              </a:ext>
            </a:extLst>
          </p:cNvPr>
          <p:cNvSpPr>
            <a:spLocks noGrp="1"/>
          </p:cNvSpPr>
          <p:nvPr>
            <p:ph type="sldNum" sz="quarter" idx="4"/>
          </p:nvPr>
        </p:nvSpPr>
        <p:spPr>
          <a:xfrm>
            <a:off x="325438" y="614680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003359"/>
                </a:solidFill>
              </a:defRPr>
            </a:lvl1pPr>
          </a:lstStyle>
          <a:p>
            <a:pPr>
              <a:defRPr/>
            </a:pPr>
            <a:fld id="{4BCAF65F-6D45-4620-BF86-DE8FE3520541}" type="slidenum">
              <a:rPr lang="en-US" altLang="en-US"/>
              <a:pPr>
                <a:defRPr/>
              </a:pPr>
              <a:t>‹#›</a:t>
            </a:fld>
            <a:endParaRPr lang="en-US" altLang="en-US"/>
          </a:p>
        </p:txBody>
      </p:sp>
    </p:spTree>
    <p:extLst>
      <p:ext uri="{BB962C8B-B14F-4D97-AF65-F5344CB8AC3E}">
        <p14:creationId xmlns:p14="http://schemas.microsoft.com/office/powerpoint/2010/main" val="96596027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Lst>
  <p:txStyles>
    <p:titleStyle>
      <a:lvl1pPr algn="l" rtl="0" eaLnBrk="0" fontAlgn="base" hangingPunct="0">
        <a:spcBef>
          <a:spcPct val="0"/>
        </a:spcBef>
        <a:spcAft>
          <a:spcPct val="0"/>
        </a:spcAft>
        <a:defRPr sz="3000" b="1" kern="1200">
          <a:solidFill>
            <a:srgbClr val="A2AD00"/>
          </a:solidFill>
          <a:latin typeface="Arial Bold"/>
          <a:ea typeface="ＭＳ Ｐゴシック" pitchFamily="-112" charset="-128"/>
          <a:cs typeface="Arial Bold"/>
        </a:defRPr>
      </a:lvl1pPr>
      <a:lvl2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anose="020B0704020202020204" pitchFamily="34" charset="0"/>
        </a:defRPr>
      </a:lvl2pPr>
      <a:lvl3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anose="020B0704020202020204" pitchFamily="34" charset="0"/>
        </a:defRPr>
      </a:lvl3pPr>
      <a:lvl4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anose="020B0704020202020204" pitchFamily="34" charset="0"/>
        </a:defRPr>
      </a:lvl4pPr>
      <a:lvl5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anose="020B0704020202020204" pitchFamily="34" charset="0"/>
        </a:defRPr>
      </a:lvl5pPr>
      <a:lvl6pPr marL="457200" algn="l" rtl="0" fontAlgn="base">
        <a:spcBef>
          <a:spcPct val="0"/>
        </a:spcBef>
        <a:spcAft>
          <a:spcPct val="0"/>
        </a:spcAft>
        <a:defRPr sz="3000">
          <a:solidFill>
            <a:srgbClr val="F0AB00"/>
          </a:solidFill>
          <a:latin typeface="NeutraText-Demi" pitchFamily="-112" charset="0"/>
          <a:ea typeface="ＭＳ Ｐゴシック" pitchFamily="-112" charset="-128"/>
        </a:defRPr>
      </a:lvl6pPr>
      <a:lvl7pPr marL="914400" algn="l" rtl="0" fontAlgn="base">
        <a:spcBef>
          <a:spcPct val="0"/>
        </a:spcBef>
        <a:spcAft>
          <a:spcPct val="0"/>
        </a:spcAft>
        <a:defRPr sz="3000">
          <a:solidFill>
            <a:srgbClr val="F0AB00"/>
          </a:solidFill>
          <a:latin typeface="NeutraText-Demi" pitchFamily="-112" charset="0"/>
          <a:ea typeface="ＭＳ Ｐゴシック" pitchFamily="-112" charset="-128"/>
        </a:defRPr>
      </a:lvl7pPr>
      <a:lvl8pPr marL="1371600" algn="l" rtl="0" fontAlgn="base">
        <a:spcBef>
          <a:spcPct val="0"/>
        </a:spcBef>
        <a:spcAft>
          <a:spcPct val="0"/>
        </a:spcAft>
        <a:defRPr sz="3000">
          <a:solidFill>
            <a:srgbClr val="F0AB00"/>
          </a:solidFill>
          <a:latin typeface="NeutraText-Demi" pitchFamily="-112" charset="0"/>
          <a:ea typeface="ＭＳ Ｐゴシック" pitchFamily="-112" charset="-128"/>
        </a:defRPr>
      </a:lvl8pPr>
      <a:lvl9pPr marL="1828800" algn="l" rtl="0" fontAlgn="base">
        <a:spcBef>
          <a:spcPct val="0"/>
        </a:spcBef>
        <a:spcAft>
          <a:spcPct val="0"/>
        </a:spcAft>
        <a:defRPr sz="3000">
          <a:solidFill>
            <a:srgbClr val="F0AB00"/>
          </a:solidFill>
          <a:latin typeface="NeutraText-Demi" pitchFamily="-112" charset="0"/>
          <a:ea typeface="ＭＳ Ｐゴシック" pitchFamily="-112" charset="-128"/>
        </a:defRPr>
      </a:lvl9pPr>
    </p:titleStyle>
    <p:bodyStyle>
      <a:lvl1pPr marL="687388" indent="-225425" algn="l" rtl="0" eaLnBrk="0" fontAlgn="base" hangingPunct="0">
        <a:spcBef>
          <a:spcPct val="0"/>
        </a:spcBef>
        <a:spcAft>
          <a:spcPct val="0"/>
        </a:spcAft>
        <a:buClr>
          <a:srgbClr val="003359"/>
        </a:buClr>
        <a:buFont typeface="Arial" panose="020B0604020202020204" pitchFamily="34" charset="0"/>
        <a:buChar char="•"/>
        <a:defRPr sz="1600" kern="1200">
          <a:solidFill>
            <a:srgbClr val="003359"/>
          </a:solidFill>
          <a:latin typeface="Arial"/>
          <a:ea typeface="ＭＳ Ｐゴシック" pitchFamily="-112" charset="-128"/>
          <a:cs typeface="Arial"/>
        </a:defRPr>
      </a:lvl1pPr>
      <a:lvl2pPr marL="1141413" indent="-227013" algn="l" rtl="0" eaLnBrk="0" fontAlgn="base" hangingPunct="0">
        <a:spcBef>
          <a:spcPct val="0"/>
        </a:spcBef>
        <a:spcAft>
          <a:spcPct val="0"/>
        </a:spcAft>
        <a:buClr>
          <a:srgbClr val="003359"/>
        </a:buClr>
        <a:buFont typeface="Frutiger LT Std 45 Light"/>
        <a:buChar char="‐"/>
        <a:defRPr sz="1400" kern="1200">
          <a:solidFill>
            <a:srgbClr val="003359"/>
          </a:solidFill>
          <a:latin typeface="Arial"/>
          <a:ea typeface="ＭＳ Ｐゴシック" pitchFamily="-112" charset="-128"/>
          <a:cs typeface="Arial"/>
        </a:defRPr>
      </a:lvl2pPr>
      <a:lvl3pPr marL="1601788" indent="-225425" algn="l" rtl="0" eaLnBrk="0" fontAlgn="base" hangingPunct="0">
        <a:spcBef>
          <a:spcPct val="0"/>
        </a:spcBef>
        <a:spcAft>
          <a:spcPct val="0"/>
        </a:spcAft>
        <a:buClr>
          <a:srgbClr val="003359"/>
        </a:buClr>
        <a:buFont typeface="Arial" panose="020B0604020202020204" pitchFamily="34" charset="0"/>
        <a:buChar char="•"/>
        <a:defRPr sz="1200" kern="1200">
          <a:solidFill>
            <a:srgbClr val="003359"/>
          </a:solidFill>
          <a:latin typeface="Arial"/>
          <a:ea typeface="ＭＳ Ｐゴシック" pitchFamily="-112" charset="-128"/>
          <a:cs typeface="Arial"/>
        </a:defRPr>
      </a:lvl3pPr>
      <a:lvl4pPr marL="2055813" indent="-227013" algn="l" rtl="0" eaLnBrk="0" fontAlgn="base" hangingPunct="0">
        <a:spcBef>
          <a:spcPct val="0"/>
        </a:spcBef>
        <a:spcAft>
          <a:spcPct val="0"/>
        </a:spcAft>
        <a:buClr>
          <a:srgbClr val="003359"/>
        </a:buClr>
        <a:buFont typeface="Frutiger LT Std 45 Light"/>
        <a:buChar char="‐"/>
        <a:defRPr sz="1000" kern="1200">
          <a:solidFill>
            <a:srgbClr val="003359"/>
          </a:solidFill>
          <a:latin typeface="Arial"/>
          <a:ea typeface="ＭＳ Ｐゴシック" pitchFamily="-112" charset="-128"/>
          <a:cs typeface="Arial"/>
        </a:defRPr>
      </a:lvl4pPr>
      <a:lvl5pPr marL="2516188" indent="-225425" algn="l" rtl="0" eaLnBrk="0" fontAlgn="base" hangingPunct="0">
        <a:spcBef>
          <a:spcPct val="0"/>
        </a:spcBef>
        <a:spcAft>
          <a:spcPct val="0"/>
        </a:spcAft>
        <a:buClr>
          <a:srgbClr val="003359"/>
        </a:buClr>
        <a:buFont typeface="Arial" panose="020B0604020202020204" pitchFamily="34" charset="0"/>
        <a:buChar char="•"/>
        <a:defRPr sz="800" kern="1200">
          <a:solidFill>
            <a:srgbClr val="003359"/>
          </a:solidFill>
          <a:latin typeface="Arial"/>
          <a:ea typeface="ＭＳ Ｐゴシック" pitchFamily="-112"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E0D4EA-708F-48FC-AFDE-694F74D1C4A4}" type="datetimeFigureOut">
              <a:rPr lang="en-US" smtClean="0">
                <a:solidFill>
                  <a:prstClr val="black">
                    <a:tint val="75000"/>
                  </a:prstClr>
                </a:solidFill>
              </a:rPr>
              <a:pPr/>
              <a:t>5/20/2022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13876-E4F0-4A90-A4D3-559CE728AA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689592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34963" y="274638"/>
            <a:ext cx="83645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ENTER HEADLINE</a:t>
            </a:r>
          </a:p>
        </p:txBody>
      </p:sp>
      <p:sp>
        <p:nvSpPr>
          <p:cNvPr id="1027" name="Text Placeholder 2"/>
          <p:cNvSpPr>
            <a:spLocks noGrp="1"/>
          </p:cNvSpPr>
          <p:nvPr>
            <p:ph type="body" idx="1"/>
          </p:nvPr>
        </p:nvSpPr>
        <p:spPr bwMode="auto">
          <a:xfrm>
            <a:off x="334963" y="1600200"/>
            <a:ext cx="8364537" cy="4149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enter text</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325438" y="61468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003359"/>
                </a:solidFill>
                <a:latin typeface="Arial" charset="0"/>
                <a:ea typeface="Univers LT Std 45 Light" pitchFamily="-111" charset="0"/>
              </a:defRPr>
            </a:lvl1pPr>
          </a:lstStyle>
          <a:p>
            <a:pPr fontAlgn="base">
              <a:spcBef>
                <a:spcPct val="0"/>
              </a:spcBef>
              <a:spcAft>
                <a:spcPct val="0"/>
              </a:spcAft>
              <a:defRPr/>
            </a:pPr>
            <a:fld id="{E8D77393-734F-409C-814E-A1E03191F685}"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4160104541"/>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rtl="0" eaLnBrk="0" fontAlgn="base" hangingPunct="0">
        <a:spcBef>
          <a:spcPct val="0"/>
        </a:spcBef>
        <a:spcAft>
          <a:spcPct val="0"/>
        </a:spcAft>
        <a:defRPr sz="3000" b="1" kern="1200">
          <a:solidFill>
            <a:srgbClr val="A2AD00"/>
          </a:solidFill>
          <a:latin typeface="Arial Bold"/>
          <a:ea typeface="MS PGothic" pitchFamily="34" charset="-128"/>
          <a:cs typeface="Arial Bold"/>
        </a:defRPr>
      </a:lvl1pPr>
      <a:lvl2pPr algn="l" rtl="0" eaLnBrk="0" fontAlgn="base" hangingPunct="0">
        <a:spcBef>
          <a:spcPct val="0"/>
        </a:spcBef>
        <a:spcAft>
          <a:spcPct val="0"/>
        </a:spcAft>
        <a:defRPr sz="3000" b="1">
          <a:solidFill>
            <a:srgbClr val="A2AD00"/>
          </a:solidFill>
          <a:latin typeface="Arial Bold" pitchFamily="-111" charset="0"/>
          <a:ea typeface="MS PGothic" pitchFamily="34" charset="-128"/>
          <a:cs typeface="Arial Bold" pitchFamily="-111" charset="0"/>
        </a:defRPr>
      </a:lvl2pPr>
      <a:lvl3pPr algn="l" rtl="0" eaLnBrk="0" fontAlgn="base" hangingPunct="0">
        <a:spcBef>
          <a:spcPct val="0"/>
        </a:spcBef>
        <a:spcAft>
          <a:spcPct val="0"/>
        </a:spcAft>
        <a:defRPr sz="3000" b="1">
          <a:solidFill>
            <a:srgbClr val="A2AD00"/>
          </a:solidFill>
          <a:latin typeface="Arial Bold" pitchFamily="-111" charset="0"/>
          <a:ea typeface="MS PGothic" pitchFamily="34" charset="-128"/>
          <a:cs typeface="Arial Bold" pitchFamily="-111" charset="0"/>
        </a:defRPr>
      </a:lvl3pPr>
      <a:lvl4pPr algn="l" rtl="0" eaLnBrk="0" fontAlgn="base" hangingPunct="0">
        <a:spcBef>
          <a:spcPct val="0"/>
        </a:spcBef>
        <a:spcAft>
          <a:spcPct val="0"/>
        </a:spcAft>
        <a:defRPr sz="3000" b="1">
          <a:solidFill>
            <a:srgbClr val="A2AD00"/>
          </a:solidFill>
          <a:latin typeface="Arial Bold" pitchFamily="-111" charset="0"/>
          <a:ea typeface="MS PGothic" pitchFamily="34" charset="-128"/>
          <a:cs typeface="Arial Bold" pitchFamily="-111" charset="0"/>
        </a:defRPr>
      </a:lvl4pPr>
      <a:lvl5pPr algn="l" rtl="0" eaLnBrk="0" fontAlgn="base" hangingPunct="0">
        <a:spcBef>
          <a:spcPct val="0"/>
        </a:spcBef>
        <a:spcAft>
          <a:spcPct val="0"/>
        </a:spcAft>
        <a:defRPr sz="3000" b="1">
          <a:solidFill>
            <a:srgbClr val="A2AD00"/>
          </a:solidFill>
          <a:latin typeface="Arial Bold" pitchFamily="-111" charset="0"/>
          <a:ea typeface="MS PGothic" pitchFamily="34" charset="-128"/>
          <a:cs typeface="Arial Bold" pitchFamily="-111" charset="0"/>
        </a:defRPr>
      </a:lvl5pPr>
      <a:lvl6pPr marL="457200" algn="l" rtl="0" fontAlgn="base">
        <a:spcBef>
          <a:spcPct val="0"/>
        </a:spcBef>
        <a:spcAft>
          <a:spcPct val="0"/>
        </a:spcAft>
        <a:defRPr sz="3000">
          <a:solidFill>
            <a:srgbClr val="F0AB00"/>
          </a:solidFill>
          <a:latin typeface="NeutraText-Demi" pitchFamily="-112" charset="0"/>
          <a:ea typeface="ＭＳ Ｐゴシック" pitchFamily="-112" charset="-128"/>
        </a:defRPr>
      </a:lvl6pPr>
      <a:lvl7pPr marL="914400" algn="l" rtl="0" fontAlgn="base">
        <a:spcBef>
          <a:spcPct val="0"/>
        </a:spcBef>
        <a:spcAft>
          <a:spcPct val="0"/>
        </a:spcAft>
        <a:defRPr sz="3000">
          <a:solidFill>
            <a:srgbClr val="F0AB00"/>
          </a:solidFill>
          <a:latin typeface="NeutraText-Demi" pitchFamily="-112" charset="0"/>
          <a:ea typeface="ＭＳ Ｐゴシック" pitchFamily="-112" charset="-128"/>
        </a:defRPr>
      </a:lvl7pPr>
      <a:lvl8pPr marL="1371600" algn="l" rtl="0" fontAlgn="base">
        <a:spcBef>
          <a:spcPct val="0"/>
        </a:spcBef>
        <a:spcAft>
          <a:spcPct val="0"/>
        </a:spcAft>
        <a:defRPr sz="3000">
          <a:solidFill>
            <a:srgbClr val="F0AB00"/>
          </a:solidFill>
          <a:latin typeface="NeutraText-Demi" pitchFamily="-112" charset="0"/>
          <a:ea typeface="ＭＳ Ｐゴシック" pitchFamily="-112" charset="-128"/>
        </a:defRPr>
      </a:lvl8pPr>
      <a:lvl9pPr marL="1828800" algn="l" rtl="0" fontAlgn="base">
        <a:spcBef>
          <a:spcPct val="0"/>
        </a:spcBef>
        <a:spcAft>
          <a:spcPct val="0"/>
        </a:spcAft>
        <a:defRPr sz="3000">
          <a:solidFill>
            <a:srgbClr val="F0AB00"/>
          </a:solidFill>
          <a:latin typeface="NeutraText-Demi" pitchFamily="-112" charset="0"/>
          <a:ea typeface="ＭＳ Ｐゴシック" pitchFamily="-112" charset="-128"/>
        </a:defRPr>
      </a:lvl9pPr>
    </p:titleStyle>
    <p:bodyStyle>
      <a:lvl1pPr marL="687388" indent="-225425" algn="l" rtl="0" eaLnBrk="0" fontAlgn="base" hangingPunct="0">
        <a:spcBef>
          <a:spcPct val="0"/>
        </a:spcBef>
        <a:spcAft>
          <a:spcPct val="0"/>
        </a:spcAft>
        <a:buClr>
          <a:srgbClr val="003359"/>
        </a:buClr>
        <a:buFont typeface="Arial" pitchFamily="34" charset="0"/>
        <a:buChar char="•"/>
        <a:defRPr sz="1600" kern="1200">
          <a:solidFill>
            <a:srgbClr val="003359"/>
          </a:solidFill>
          <a:latin typeface="Arial"/>
          <a:ea typeface="MS PGothic" pitchFamily="34" charset="-128"/>
          <a:cs typeface="Arial"/>
        </a:defRPr>
      </a:lvl1pPr>
      <a:lvl2pPr marL="1141413" indent="-227013" algn="l" rtl="0" eaLnBrk="0" fontAlgn="base" hangingPunct="0">
        <a:spcBef>
          <a:spcPct val="0"/>
        </a:spcBef>
        <a:spcAft>
          <a:spcPct val="0"/>
        </a:spcAft>
        <a:buClr>
          <a:srgbClr val="003359"/>
        </a:buClr>
        <a:buFont typeface="Frutiger LT Std 45 Light" pitchFamily="-111" charset="0"/>
        <a:buChar char="‐"/>
        <a:defRPr sz="1400" kern="1200">
          <a:solidFill>
            <a:srgbClr val="003359"/>
          </a:solidFill>
          <a:latin typeface="Arial"/>
          <a:ea typeface="MS PGothic" pitchFamily="34" charset="-128"/>
          <a:cs typeface="Arial"/>
        </a:defRPr>
      </a:lvl2pPr>
      <a:lvl3pPr marL="1601788" indent="-225425" algn="l" rtl="0" eaLnBrk="0" fontAlgn="base" hangingPunct="0">
        <a:spcBef>
          <a:spcPct val="0"/>
        </a:spcBef>
        <a:spcAft>
          <a:spcPct val="0"/>
        </a:spcAft>
        <a:buClr>
          <a:srgbClr val="003359"/>
        </a:buClr>
        <a:buFont typeface="Arial" pitchFamily="34" charset="0"/>
        <a:buChar char="•"/>
        <a:defRPr sz="1200" kern="1200">
          <a:solidFill>
            <a:srgbClr val="003359"/>
          </a:solidFill>
          <a:latin typeface="Arial"/>
          <a:ea typeface="MS PGothic" pitchFamily="34" charset="-128"/>
          <a:cs typeface="Arial"/>
        </a:defRPr>
      </a:lvl3pPr>
      <a:lvl4pPr marL="2055813" indent="-227013" algn="l" rtl="0" eaLnBrk="0" fontAlgn="base" hangingPunct="0">
        <a:spcBef>
          <a:spcPct val="0"/>
        </a:spcBef>
        <a:spcAft>
          <a:spcPct val="0"/>
        </a:spcAft>
        <a:buClr>
          <a:srgbClr val="003359"/>
        </a:buClr>
        <a:buFont typeface="Frutiger LT Std 45 Light" pitchFamily="-111" charset="0"/>
        <a:buChar char="‐"/>
        <a:defRPr sz="1000" kern="1200">
          <a:solidFill>
            <a:srgbClr val="003359"/>
          </a:solidFill>
          <a:latin typeface="Arial"/>
          <a:ea typeface="MS PGothic" pitchFamily="34" charset="-128"/>
          <a:cs typeface="Arial"/>
        </a:defRPr>
      </a:lvl4pPr>
      <a:lvl5pPr marL="2516188" indent="-225425" algn="l" rtl="0" eaLnBrk="0" fontAlgn="base" hangingPunct="0">
        <a:spcBef>
          <a:spcPct val="0"/>
        </a:spcBef>
        <a:spcAft>
          <a:spcPct val="0"/>
        </a:spcAft>
        <a:buClr>
          <a:srgbClr val="003359"/>
        </a:buClr>
        <a:buFont typeface="Arial" pitchFamily="34" charset="0"/>
        <a:buChar char="•"/>
        <a:defRPr sz="800" kern="1200">
          <a:solidFill>
            <a:srgbClr val="003359"/>
          </a:solidFill>
          <a:latin typeface="Arial"/>
          <a:ea typeface="MS PGothic" pitchFamily="34"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hyperlink" Target="mailto:IDA@ihcda.in.gov" TargetMode="External"/><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3.xml"/><Relationship Id="rId4" Type="http://schemas.openxmlformats.org/officeDocument/2006/relationships/hyperlink" Target="https://www.in.gov/ihcda/program-partners/individual-development-accounts-id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www.in.gov/ihcda" TargetMode="Externa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11" name="TextBox 10"/>
          <p:cNvSpPr txBox="1"/>
          <p:nvPr/>
        </p:nvSpPr>
        <p:spPr>
          <a:xfrm>
            <a:off x="439485" y="1502382"/>
            <a:ext cx="6274676" cy="773289"/>
          </a:xfrm>
          <a:prstGeom prst="rect">
            <a:avLst/>
          </a:prstGeom>
          <a:noFill/>
        </p:spPr>
        <p:txBody>
          <a:bodyPr wrap="square" rtlCol="0">
            <a:spAutoFit/>
          </a:bodyPr>
          <a:lstStyle/>
          <a:p>
            <a:r>
              <a:rPr lang="en-US" sz="2625" b="1" dirty="0">
                <a:solidFill>
                  <a:schemeClr val="bg1"/>
                </a:solidFill>
                <a:latin typeface="Arial" panose="020B0604020202020204" pitchFamily="34" charset="0"/>
                <a:cs typeface="Arial" panose="020B0604020202020204" pitchFamily="34" charset="0"/>
              </a:rPr>
              <a:t>Community Action in Indiana</a:t>
            </a:r>
            <a:endParaRPr lang="en-US" sz="1600" b="1" dirty="0">
              <a:solidFill>
                <a:schemeClr val="bg1"/>
              </a:solidFill>
              <a:latin typeface="Arial" panose="020B0604020202020204" pitchFamily="34" charset="0"/>
              <a:cs typeface="Arial" panose="020B0604020202020204" pitchFamily="34" charset="0"/>
            </a:endParaRPr>
          </a:p>
          <a:p>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839296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B52BD-1757-43F6-B86B-4EE00036469C}"/>
              </a:ext>
            </a:extLst>
          </p:cNvPr>
          <p:cNvSpPr>
            <a:spLocks noGrp="1"/>
          </p:cNvSpPr>
          <p:nvPr>
            <p:ph type="title"/>
          </p:nvPr>
        </p:nvSpPr>
        <p:spPr/>
        <p:txBody>
          <a:bodyPr/>
          <a:lstStyle/>
          <a:p>
            <a:pPr>
              <a:defRPr/>
            </a:pPr>
            <a:r>
              <a:rPr lang="en-US" dirty="0"/>
              <a:t>Energy Assistance Program (EAP)</a:t>
            </a:r>
          </a:p>
        </p:txBody>
      </p:sp>
      <p:sp>
        <p:nvSpPr>
          <p:cNvPr id="18435" name="Content Placeholder 2">
            <a:extLst>
              <a:ext uri="{FF2B5EF4-FFF2-40B4-BE49-F238E27FC236}">
                <a16:creationId xmlns:a16="http://schemas.microsoft.com/office/drawing/2014/main" id="{5F202F86-AA91-4CE0-B392-EEF9F9ACC1CE}"/>
              </a:ext>
            </a:extLst>
          </p:cNvPr>
          <p:cNvSpPr>
            <a:spLocks noGrp="1"/>
          </p:cNvSpPr>
          <p:nvPr>
            <p:ph idx="1"/>
          </p:nvPr>
        </p:nvSpPr>
        <p:spPr>
          <a:xfrm>
            <a:off x="334963" y="1425575"/>
            <a:ext cx="8364537" cy="4525963"/>
          </a:xfrm>
        </p:spPr>
        <p:txBody>
          <a:bodyPr/>
          <a:lstStyle/>
          <a:p>
            <a:r>
              <a:rPr lang="en-US" altLang="en-US" dirty="0">
                <a:latin typeface="Arial" panose="020B0604020202020204" pitchFamily="34" charset="0"/>
                <a:ea typeface="ＭＳ Ｐゴシック" panose="020B0600070205080204" pitchFamily="34" charset="-128"/>
                <a:cs typeface="Arial" panose="020B0604020202020204" pitchFamily="34" charset="0"/>
              </a:rPr>
              <a:t>LIHEAP/EAP = Low Income Home Energy Assistance</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This is a Federal program available in each state. IHCDA </a:t>
            </a:r>
          </a:p>
          <a:p>
            <a:r>
              <a:rPr lang="en-US" altLang="en-US" dirty="0">
                <a:latin typeface="Arial" panose="020B0604020202020204" pitchFamily="34" charset="0"/>
                <a:ea typeface="ＭＳ Ｐゴシック" panose="020B0600070205080204" pitchFamily="34" charset="-128"/>
                <a:cs typeface="Arial" panose="020B0604020202020204" pitchFamily="34" charset="0"/>
              </a:rPr>
              <a:t>     oversees Indiana’s program. Hoosiers apply based on </a:t>
            </a:r>
          </a:p>
          <a:p>
            <a:r>
              <a:rPr lang="en-US" altLang="en-US" dirty="0">
                <a:latin typeface="Arial" panose="020B0604020202020204" pitchFamily="34" charset="0"/>
                <a:ea typeface="ＭＳ Ｐゴシック" panose="020B0600070205080204" pitchFamily="34" charset="-128"/>
                <a:cs typeface="Arial" panose="020B0604020202020204" pitchFamily="34" charset="0"/>
              </a:rPr>
              <a:t>     their county of residence.</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3464" indent="-283464">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program offers help with heating and electric bills to </a:t>
            </a:r>
          </a:p>
          <a:p>
            <a:pPr marL="283464" indent="-283464"/>
            <a:r>
              <a:rPr lang="en-US" altLang="en-US" dirty="0">
                <a:latin typeface="Arial" panose="020B0604020202020204" pitchFamily="34" charset="0"/>
                <a:ea typeface="ＭＳ Ｐゴシック" panose="020B0600070205080204" pitchFamily="34" charset="-128"/>
                <a:cs typeface="Arial" panose="020B0604020202020204" pitchFamily="34" charset="0"/>
              </a:rPr>
              <a:t>    Hoosiers who are at 60% of the State Median Income. </a:t>
            </a:r>
          </a:p>
          <a:p>
            <a:pPr marL="283464" indent="-283464"/>
            <a:r>
              <a:rPr lang="en-US" altLang="en-US" dirty="0">
                <a:latin typeface="Arial" panose="020B0604020202020204" pitchFamily="34" charset="0"/>
                <a:ea typeface="ＭＳ Ｐゴシック" panose="020B0600070205080204" pitchFamily="34" charset="-128"/>
                <a:cs typeface="Arial" panose="020B0604020202020204" pitchFamily="34" charset="0"/>
              </a:rPr>
              <a:t>    They do NOT have to be behind on their bills because the goal is to help       households avoid disconnection during the coldest months of the year.</a:t>
            </a:r>
          </a:p>
          <a:p>
            <a:pPr marL="973138" lvl="1" indent="-285750"/>
            <a:r>
              <a:rPr lang="en-US" altLang="en-US" dirty="0">
                <a:latin typeface="Arial" panose="020B0604020202020204" pitchFamily="34" charset="0"/>
                <a:ea typeface="ＭＳ Ｐゴシック" panose="020B0600070205080204" pitchFamily="34" charset="-128"/>
                <a:cs typeface="Arial" panose="020B0604020202020204" pitchFamily="34" charset="0"/>
              </a:rPr>
              <a:t>One time benefit based on dwelling type, primary heating fuel source, at-risk status, crisis status.</a:t>
            </a:r>
          </a:p>
          <a:p>
            <a:pPr lvl="1" indent="0">
              <a:buNone/>
            </a:pPr>
            <a:r>
              <a:rPr lang="en-US" altLang="en-US" dirty="0">
                <a:latin typeface="Arial" panose="020B0604020202020204" pitchFamily="34" charset="0"/>
                <a:ea typeface="ＭＳ Ｐゴシック" panose="020B0600070205080204" pitchFamily="34" charset="-128"/>
                <a:cs typeface="Arial" panose="020B0604020202020204" pitchFamily="34" charset="0"/>
              </a:rPr>
              <a:t>			</a:t>
            </a: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Thomas Hartnett-Russell is the EAP Manager. Renee Smith is the EAP Monitor, and Samantha Alexander-Chenault is the EAP Analyst. They ensure program providers know the guidelines and properly administer the program.</a:t>
            </a:r>
          </a:p>
        </p:txBody>
      </p:sp>
      <p:pic>
        <p:nvPicPr>
          <p:cNvPr id="4" name="Picture 3">
            <a:extLst>
              <a:ext uri="{FF2B5EF4-FFF2-40B4-BE49-F238E27FC236}">
                <a16:creationId xmlns:a16="http://schemas.microsoft.com/office/drawing/2014/main" id="{AA9C1289-6749-4ED9-987F-8D3655C13B89}"/>
              </a:ext>
            </a:extLst>
          </p:cNvPr>
          <p:cNvPicPr>
            <a:picLocks noChangeAspect="1"/>
          </p:cNvPicPr>
          <p:nvPr/>
        </p:nvPicPr>
        <p:blipFill>
          <a:blip r:embed="rId2"/>
          <a:stretch>
            <a:fillRect/>
          </a:stretch>
        </p:blipFill>
        <p:spPr>
          <a:xfrm>
            <a:off x="6589034" y="1521001"/>
            <a:ext cx="2110466" cy="20543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5">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435">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43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78EE4-6455-4EC8-8C6B-054125E62044}"/>
              </a:ext>
            </a:extLst>
          </p:cNvPr>
          <p:cNvSpPr>
            <a:spLocks noGrp="1"/>
          </p:cNvSpPr>
          <p:nvPr>
            <p:ph type="title"/>
          </p:nvPr>
        </p:nvSpPr>
        <p:spPr/>
        <p:txBody>
          <a:bodyPr/>
          <a:lstStyle/>
          <a:p>
            <a:pPr>
              <a:defRPr/>
            </a:pPr>
            <a:r>
              <a:rPr lang="en-US" dirty="0"/>
              <a:t>Water Assistance Program</a:t>
            </a:r>
          </a:p>
        </p:txBody>
      </p:sp>
      <p:sp>
        <p:nvSpPr>
          <p:cNvPr id="21507" name="Content Placeholder 2">
            <a:extLst>
              <a:ext uri="{FF2B5EF4-FFF2-40B4-BE49-F238E27FC236}">
                <a16:creationId xmlns:a16="http://schemas.microsoft.com/office/drawing/2014/main" id="{97142ACE-7598-4A1A-AA70-33929A396929}"/>
              </a:ext>
            </a:extLst>
          </p:cNvPr>
          <p:cNvSpPr>
            <a:spLocks noGrp="1"/>
          </p:cNvSpPr>
          <p:nvPr>
            <p:ph idx="1"/>
          </p:nvPr>
        </p:nvSpPr>
        <p:spPr>
          <a:xfrm>
            <a:off x="334963" y="1425575"/>
            <a:ext cx="8364537" cy="4525963"/>
          </a:xfrm>
        </p:spPr>
        <p:txBody>
          <a:bodyPr/>
          <a:lstStyle/>
          <a:p>
            <a:r>
              <a:rPr lang="en-US" altLang="en-US" dirty="0">
                <a:latin typeface="Arial" panose="020B0604020202020204" pitchFamily="34" charset="0"/>
                <a:ea typeface="ＭＳ Ｐゴシック" panose="020B0600070205080204" pitchFamily="34" charset="-128"/>
                <a:cs typeface="Arial" panose="020B0604020202020204" pitchFamily="34" charset="0"/>
              </a:rPr>
              <a:t>LIHWAP/Water = Low Income Home Water Assistance</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This is a TEMPORARY Federal program available in each state. IHCDA oversees Indiana’s program. Hoosiers apply based on their county of residence.</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program offers help with water and wastewater bills to Hoosiers who are at 60% of the State Median Income. They DO have to be behind on their bills because the goal is to help households avoid disconnection or restore service.</a:t>
            </a:r>
          </a:p>
          <a:p>
            <a:pPr marL="973138" lvl="1" indent="-285750"/>
            <a:r>
              <a:rPr lang="en-US" altLang="en-US" dirty="0">
                <a:latin typeface="Arial" panose="020B0604020202020204" pitchFamily="34" charset="0"/>
                <a:ea typeface="ＭＳ Ｐゴシック" panose="020B0600070205080204" pitchFamily="34" charset="-128"/>
                <a:cs typeface="Arial" panose="020B0604020202020204" pitchFamily="34" charset="0"/>
              </a:rPr>
              <a:t>One time benefit based on the past due portion of water bill.</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Ashley Aiken is the Water Assistance Manager. Leigha Smith is the Water Monitor, and Emily Scott is the Water Analyst. They ensure program providers know the guidelines and properly administer the program.</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07">
                                            <p:txEl>
                                              <p:pRg st="7" end="7"/>
                                            </p:txEl>
                                          </p:spTgt>
                                        </p:tgtEl>
                                        <p:attrNameLst>
                                          <p:attrName>style.visibility</p:attrName>
                                        </p:attrNameLst>
                                      </p:cBhvr>
                                      <p:to>
                                        <p:strVal val="visible"/>
                                      </p:to>
                                    </p:set>
                                    <p:animEffect transition="in" filter="fade">
                                      <p:cBhvr>
                                        <p:cTn id="17" dur="500"/>
                                        <p:tgtEl>
                                          <p:spTgt spid="215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1F120-0783-4052-94DE-9EDA121F43B4}"/>
              </a:ext>
            </a:extLst>
          </p:cNvPr>
          <p:cNvSpPr>
            <a:spLocks noGrp="1"/>
          </p:cNvSpPr>
          <p:nvPr>
            <p:ph type="title"/>
          </p:nvPr>
        </p:nvSpPr>
        <p:spPr/>
        <p:txBody>
          <a:bodyPr/>
          <a:lstStyle/>
          <a:p>
            <a:r>
              <a:rPr lang="en-US" dirty="0"/>
              <a:t>Good things to know</a:t>
            </a:r>
          </a:p>
        </p:txBody>
      </p:sp>
      <p:sp>
        <p:nvSpPr>
          <p:cNvPr id="3" name="Content Placeholder 2">
            <a:extLst>
              <a:ext uri="{FF2B5EF4-FFF2-40B4-BE49-F238E27FC236}">
                <a16:creationId xmlns:a16="http://schemas.microsoft.com/office/drawing/2014/main" id="{FA983DFF-DD1F-4720-AD58-8E8BCD4CEBF2}"/>
              </a:ext>
            </a:extLst>
          </p:cNvPr>
          <p:cNvSpPr>
            <a:spLocks noGrp="1"/>
          </p:cNvSpPr>
          <p:nvPr>
            <p:ph idx="1"/>
          </p:nvPr>
        </p:nvSpPr>
        <p:spPr/>
        <p:txBody>
          <a:bodyPr/>
          <a:lstStyle/>
          <a:p>
            <a:pPr marL="285750" indent="-285750">
              <a:buFont typeface="Arial" panose="020B0604020202020204" pitchFamily="34" charset="0"/>
              <a:buChar char="•"/>
            </a:pPr>
            <a:r>
              <a:rPr lang="en-US" dirty="0"/>
              <a:t>EAP/Water Important Dates</a:t>
            </a:r>
          </a:p>
          <a:p>
            <a:pPr marL="973138" lvl="1" indent="-285750"/>
            <a:r>
              <a:rPr lang="en-US" dirty="0"/>
              <a:t>October 1 – Opening Date</a:t>
            </a:r>
          </a:p>
          <a:p>
            <a:pPr marL="1427163" lvl="2" indent="-285750"/>
            <a:r>
              <a:rPr lang="en-US" dirty="0"/>
              <a:t>LSPs may distribute mail-in applications to households who are not at-risk</a:t>
            </a:r>
          </a:p>
          <a:p>
            <a:pPr marL="973138" lvl="1" indent="-285750"/>
            <a:r>
              <a:rPr lang="en-US" dirty="0"/>
              <a:t>November 1 – in person appointments, transmittals</a:t>
            </a:r>
          </a:p>
          <a:p>
            <a:pPr marL="973138" lvl="1" indent="-285750"/>
            <a:r>
              <a:rPr lang="en-US" dirty="0"/>
              <a:t>December 1 (EAP Only) – Moratorium begins</a:t>
            </a:r>
          </a:p>
          <a:p>
            <a:pPr marL="973138" lvl="1" indent="-285750"/>
            <a:r>
              <a:rPr lang="en-US" dirty="0"/>
              <a:t>March 15 (EAP Only) – End of moratorium</a:t>
            </a:r>
          </a:p>
          <a:p>
            <a:pPr marL="973138" lvl="1" indent="-285750"/>
            <a:r>
              <a:rPr lang="en-US" dirty="0"/>
              <a:t>May 16 – Last day to submit an EAP application</a:t>
            </a:r>
          </a:p>
          <a:p>
            <a:pPr marL="973138" lvl="1" indent="-285750"/>
            <a:r>
              <a:rPr lang="en-US" dirty="0"/>
              <a:t>May 30 – All incomplete EAP applications must be fully processed</a:t>
            </a:r>
          </a:p>
          <a:p>
            <a:pPr marL="973138" lvl="1" indent="-285750"/>
            <a:r>
              <a:rPr lang="en-US" dirty="0"/>
              <a:t>June 10 – last day to submit transmittals</a:t>
            </a:r>
          </a:p>
          <a:p>
            <a:pPr marL="973138" lvl="1" indent="-285750"/>
            <a:r>
              <a:rPr lang="en-US" dirty="0"/>
              <a:t>September 30 – Last calendar day of Federal Program Year</a:t>
            </a:r>
          </a:p>
          <a:p>
            <a:pPr marL="973138" lvl="1" indent="-285750"/>
            <a:endParaRPr lang="en-US" dirty="0"/>
          </a:p>
          <a:p>
            <a:pPr marL="285750" indent="-285750">
              <a:buFont typeface="Arial" panose="020B0604020202020204" pitchFamily="34" charset="0"/>
              <a:buChar char="•"/>
            </a:pPr>
            <a:r>
              <a:rPr lang="en-US" dirty="0"/>
              <a:t>Application Process</a:t>
            </a:r>
          </a:p>
          <a:p>
            <a:pPr marL="973138" lvl="1" indent="-285750"/>
            <a:r>
              <a:rPr lang="en-US" dirty="0"/>
              <a:t>Income eligibility</a:t>
            </a:r>
          </a:p>
          <a:p>
            <a:pPr marL="973138" lvl="1" indent="-285750"/>
            <a:r>
              <a:rPr lang="en-US" dirty="0"/>
              <a:t>Simplification/Combination</a:t>
            </a:r>
          </a:p>
          <a:p>
            <a:pPr marL="973138" lvl="1" indent="-285750"/>
            <a:r>
              <a:rPr lang="en-US" dirty="0"/>
              <a:t>In-person, Online, 2-1-1 options</a:t>
            </a:r>
          </a:p>
          <a:p>
            <a:pPr marL="285750" indent="-285750">
              <a:buFont typeface="Arial" panose="020B0604020202020204" pitchFamily="34" charset="0"/>
              <a:buChar char="•"/>
            </a:pPr>
            <a:endParaRPr lang="en-US" dirty="0"/>
          </a:p>
          <a:p>
            <a:pPr marL="973138" lvl="1" indent="-285750"/>
            <a:endParaRPr lang="en-US" dirty="0"/>
          </a:p>
          <a:p>
            <a:pPr marL="973138" lvl="1" indent="-285750"/>
            <a:endParaRPr lang="en-US" dirty="0"/>
          </a:p>
        </p:txBody>
      </p:sp>
    </p:spTree>
    <p:extLst>
      <p:ext uri="{BB962C8B-B14F-4D97-AF65-F5344CB8AC3E}">
        <p14:creationId xmlns:p14="http://schemas.microsoft.com/office/powerpoint/2010/main" val="1816475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a:extLst>
              <a:ext uri="{FF2B5EF4-FFF2-40B4-BE49-F238E27FC236}">
                <a16:creationId xmlns:a16="http://schemas.microsoft.com/office/drawing/2014/main" id="{24E570AD-D8A7-462A-8E73-1660CB79538C}"/>
              </a:ext>
            </a:extLst>
          </p:cNvPr>
          <p:cNvSpPr>
            <a:spLocks noGrp="1"/>
          </p:cNvSpPr>
          <p:nvPr>
            <p:ph idx="1"/>
          </p:nvPr>
        </p:nvSpPr>
        <p:spPr>
          <a:xfrm>
            <a:off x="334963" y="1603375"/>
            <a:ext cx="8364537" cy="4525963"/>
          </a:xfrm>
        </p:spPr>
        <p:txBody>
          <a:bodyPr wrap="square"/>
          <a:lstStyle/>
          <a:p>
            <a:pPr marL="285750" indent="-285750">
              <a:buFont typeface="Arial" panose="020B0604020202020204" pitchFamily="34" charset="0"/>
              <a:buChar char="•"/>
            </a:pPr>
            <a:r>
              <a:rPr lang="en-US" altLang="en-US" sz="1600" dirty="0">
                <a:latin typeface="Arial" panose="020B0604020202020204" pitchFamily="34" charset="0"/>
                <a:ea typeface="ＭＳ Ｐゴシック" panose="020B0600070205080204" pitchFamily="34" charset="-128"/>
                <a:cs typeface="Arial" panose="020B0604020202020204" pitchFamily="34" charset="0"/>
              </a:rPr>
              <a:t>This is a Federal program available in each state.</a:t>
            </a: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     IHCDA oversees Indiana’s program. Hoosiers </a:t>
            </a: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     apply based on their county of residence.</a:t>
            </a:r>
          </a:p>
          <a:p>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sz="1600" dirty="0">
                <a:latin typeface="Arial" panose="020B0604020202020204" pitchFamily="34" charset="0"/>
                <a:ea typeface="ＭＳ Ｐゴシック" panose="020B0600070205080204" pitchFamily="34" charset="-128"/>
                <a:cs typeface="Arial" panose="020B0604020202020204" pitchFamily="34" charset="0"/>
              </a:rPr>
              <a:t>The program helps reduce energy costs for Hoosiers</a:t>
            </a: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     who are at over below 60% of the State Median </a:t>
            </a: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     Income. </a:t>
            </a: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sz="1600" dirty="0">
                <a:latin typeface="Arial" panose="020B0604020202020204" pitchFamily="34" charset="0"/>
                <a:ea typeface="ＭＳ Ｐゴシック" panose="020B0600070205080204" pitchFamily="34" charset="-128"/>
                <a:cs typeface="Arial" panose="020B0604020202020204" pitchFamily="34" charset="0"/>
              </a:rPr>
              <a:t>Crews make energy-efficient modifications </a:t>
            </a: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     to dwellings, which, in turn, reduces their utility bills.</a:t>
            </a:r>
          </a:p>
          <a:p>
            <a:pPr marL="973138" lvl="1" indent="-285750"/>
            <a:r>
              <a:rPr lang="en-US" altLang="en-US" dirty="0">
                <a:latin typeface="Arial" panose="020B0604020202020204" pitchFamily="34" charset="0"/>
                <a:ea typeface="ＭＳ Ｐゴシック" panose="020B0600070205080204" pitchFamily="34" charset="-128"/>
                <a:cs typeface="Arial" panose="020B0604020202020204" pitchFamily="34" charset="0"/>
              </a:rPr>
              <a:t>Not all homes can be weatherized</a:t>
            </a:r>
          </a:p>
          <a:p>
            <a:pPr marL="973138" lvl="1" indent="-285750"/>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sz="1600" dirty="0">
                <a:latin typeface="Arial" panose="020B0604020202020204" pitchFamily="34" charset="0"/>
                <a:ea typeface="ＭＳ Ｐゴシック" panose="020B0600070205080204" pitchFamily="34" charset="-128"/>
                <a:cs typeface="Arial" panose="020B0604020202020204" pitchFamily="34" charset="0"/>
              </a:rPr>
              <a:t>Additional funding sources/grants that involve parts of weatherization.</a:t>
            </a:r>
          </a:p>
          <a:p>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sz="1600" dirty="0">
                <a:latin typeface="Arial" panose="020B0604020202020204" pitchFamily="34" charset="0"/>
                <a:ea typeface="ＭＳ Ｐゴシック" panose="020B0600070205080204" pitchFamily="34" charset="-128"/>
                <a:cs typeface="Arial" panose="020B0604020202020204" pitchFamily="34" charset="0"/>
              </a:rPr>
              <a:t>Carlas Bogue is the Weatherization Assistance Manager. Josh Pearson is the Technical and Policy Analyst. They ensure program providers know the guidelines and properly administer the program. </a:t>
            </a:r>
          </a:p>
        </p:txBody>
      </p:sp>
      <p:sp>
        <p:nvSpPr>
          <p:cNvPr id="2" name="Title 1">
            <a:extLst>
              <a:ext uri="{FF2B5EF4-FFF2-40B4-BE49-F238E27FC236}">
                <a16:creationId xmlns:a16="http://schemas.microsoft.com/office/drawing/2014/main" id="{2AD3C1EA-6BC3-47F8-9932-0EEF9C34800A}"/>
              </a:ext>
            </a:extLst>
          </p:cNvPr>
          <p:cNvSpPr>
            <a:spLocks noGrp="1"/>
          </p:cNvSpPr>
          <p:nvPr>
            <p:ph type="title"/>
          </p:nvPr>
        </p:nvSpPr>
        <p:spPr/>
        <p:txBody>
          <a:bodyPr/>
          <a:lstStyle/>
          <a:p>
            <a:pPr>
              <a:defRPr/>
            </a:pPr>
            <a:r>
              <a:rPr lang="en-US" dirty="0"/>
              <a:t>Weatherization Assistance Program (</a:t>
            </a:r>
            <a:r>
              <a:rPr lang="en-US" dirty="0" err="1"/>
              <a:t>Wx</a:t>
            </a:r>
            <a:r>
              <a:rPr lang="en-US" dirty="0"/>
              <a:t>)</a:t>
            </a:r>
          </a:p>
        </p:txBody>
      </p:sp>
      <p:pic>
        <p:nvPicPr>
          <p:cNvPr id="3" name="Picture 2">
            <a:extLst>
              <a:ext uri="{FF2B5EF4-FFF2-40B4-BE49-F238E27FC236}">
                <a16:creationId xmlns:a16="http://schemas.microsoft.com/office/drawing/2014/main" id="{2C3CFDCF-AA7A-4CCA-820C-5241FEE95775}"/>
              </a:ext>
            </a:extLst>
          </p:cNvPr>
          <p:cNvPicPr>
            <a:picLocks noChangeAspect="1"/>
          </p:cNvPicPr>
          <p:nvPr/>
        </p:nvPicPr>
        <p:blipFill>
          <a:blip r:embed="rId2"/>
          <a:stretch>
            <a:fillRect/>
          </a:stretch>
        </p:blipFill>
        <p:spPr>
          <a:xfrm>
            <a:off x="6090833" y="1603375"/>
            <a:ext cx="2718203" cy="20728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49109-9CD9-41D9-8D52-BFDC70E6DE10}"/>
              </a:ext>
            </a:extLst>
          </p:cNvPr>
          <p:cNvSpPr>
            <a:spLocks noGrp="1"/>
          </p:cNvSpPr>
          <p:nvPr>
            <p:ph type="title"/>
          </p:nvPr>
        </p:nvSpPr>
        <p:spPr/>
        <p:txBody>
          <a:bodyPr/>
          <a:lstStyle/>
          <a:p>
            <a:r>
              <a:rPr lang="en-US" dirty="0"/>
              <a:t>2022 Program numbers</a:t>
            </a:r>
          </a:p>
        </p:txBody>
      </p:sp>
      <p:sp>
        <p:nvSpPr>
          <p:cNvPr id="3" name="Content Placeholder 2">
            <a:extLst>
              <a:ext uri="{FF2B5EF4-FFF2-40B4-BE49-F238E27FC236}">
                <a16:creationId xmlns:a16="http://schemas.microsoft.com/office/drawing/2014/main" id="{47F9C760-7446-466C-B635-49F5DAE58887}"/>
              </a:ext>
            </a:extLst>
          </p:cNvPr>
          <p:cNvSpPr>
            <a:spLocks noGrp="1"/>
          </p:cNvSpPr>
          <p:nvPr>
            <p:ph idx="1"/>
          </p:nvPr>
        </p:nvSpPr>
        <p:spPr/>
        <p:txBody>
          <a:bodyPr/>
          <a:lstStyle/>
          <a:p>
            <a:pPr marL="285750" indent="-285750">
              <a:buFont typeface="Arial" panose="020B0604020202020204" pitchFamily="34" charset="0"/>
              <a:buChar char="•"/>
            </a:pPr>
            <a:r>
              <a:rPr lang="en-US" dirty="0"/>
              <a:t>EAP</a:t>
            </a:r>
          </a:p>
          <a:p>
            <a:pPr marL="973138" lvl="1" indent="-285750"/>
            <a:r>
              <a:rPr lang="en-US" dirty="0"/>
              <a:t>101,373 households assisted</a:t>
            </a:r>
          </a:p>
          <a:p>
            <a:pPr marL="973138" lvl="1" indent="-285750"/>
            <a:r>
              <a:rPr lang="en-US" dirty="0"/>
              <a:t>Total benefits awarded to Hoosiers: $100,399,947</a:t>
            </a:r>
          </a:p>
          <a:p>
            <a:pPr marL="973138" lvl="1" indent="-285750"/>
            <a:r>
              <a:rPr lang="en-US" dirty="0"/>
              <a:t>33,114 households awarded crisis funding</a:t>
            </a:r>
          </a:p>
          <a:p>
            <a:pPr marL="973138" lvl="1" indent="-285750"/>
            <a:endParaRPr lang="en-US" dirty="0"/>
          </a:p>
          <a:p>
            <a:pPr marL="285750" indent="-285750">
              <a:buFont typeface="Arial" panose="020B0604020202020204" pitchFamily="34" charset="0"/>
              <a:buChar char="•"/>
            </a:pPr>
            <a:r>
              <a:rPr lang="en-US" dirty="0"/>
              <a:t>Water</a:t>
            </a:r>
          </a:p>
          <a:p>
            <a:pPr marL="973138" lvl="1" indent="-285750"/>
            <a:r>
              <a:rPr lang="en-US" dirty="0"/>
              <a:t>11,071 households assisted</a:t>
            </a:r>
          </a:p>
          <a:p>
            <a:pPr marL="973138" lvl="1" indent="-285750"/>
            <a:r>
              <a:rPr lang="en-US" dirty="0"/>
              <a:t>Total benefits awarded to Hoosiers: $2,751,080 </a:t>
            </a:r>
          </a:p>
          <a:p>
            <a:endParaRPr lang="en-US" dirty="0"/>
          </a:p>
          <a:p>
            <a:pPr marL="285750" indent="-285750">
              <a:buFont typeface="Arial" panose="020B0604020202020204" pitchFamily="34" charset="0"/>
              <a:buChar char="•"/>
            </a:pPr>
            <a:r>
              <a:rPr lang="en-US" dirty="0"/>
              <a:t>Weatherization</a:t>
            </a:r>
          </a:p>
          <a:p>
            <a:pPr marL="973138" lvl="1" indent="-285750"/>
            <a:r>
              <a:rPr lang="en-US" dirty="0"/>
              <a:t>815 homes weatherized</a:t>
            </a:r>
          </a:p>
          <a:p>
            <a:pPr marL="973138" lvl="1" indent="-285750"/>
            <a:r>
              <a:rPr lang="en-US" dirty="0"/>
              <a:t>Multiple funding sources</a:t>
            </a:r>
          </a:p>
        </p:txBody>
      </p:sp>
    </p:spTree>
    <p:extLst>
      <p:ext uri="{BB962C8B-B14F-4D97-AF65-F5344CB8AC3E}">
        <p14:creationId xmlns:p14="http://schemas.microsoft.com/office/powerpoint/2010/main" val="3232463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94882-61E2-40BF-B9D0-666B7721F34B}"/>
              </a:ext>
            </a:extLst>
          </p:cNvPr>
          <p:cNvSpPr>
            <a:spLocks noGrp="1"/>
          </p:cNvSpPr>
          <p:nvPr>
            <p:ph type="title"/>
          </p:nvPr>
        </p:nvSpPr>
        <p:spPr>
          <a:xfrm>
            <a:off x="628650" y="355600"/>
            <a:ext cx="7886700" cy="1325563"/>
          </a:xfrm>
        </p:spPr>
        <p:txBody>
          <a:bodyPr>
            <a:normAutofit/>
          </a:bodyPr>
          <a:lstStyle/>
          <a:p>
            <a:r>
              <a:rPr lang="en-US" sz="3000" dirty="0">
                <a:solidFill>
                  <a:srgbClr val="9DA941"/>
                </a:solidFill>
                <a:latin typeface="Arial Bold" panose="020B0704020202020204" pitchFamily="34" charset="0"/>
                <a:cs typeface="Arial Bold" panose="020B0704020202020204" pitchFamily="34" charset="0"/>
              </a:rPr>
              <a:t>     Weatherization            LIHEAP/LIHWAP</a:t>
            </a:r>
          </a:p>
        </p:txBody>
      </p:sp>
      <p:sp>
        <p:nvSpPr>
          <p:cNvPr id="3" name="Text Placeholder 2">
            <a:extLst>
              <a:ext uri="{FF2B5EF4-FFF2-40B4-BE49-F238E27FC236}">
                <a16:creationId xmlns:a16="http://schemas.microsoft.com/office/drawing/2014/main" id="{E167CEA3-EA82-4069-B518-BAE83E5A55D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DEE528D-5E84-4BAB-8743-5D0CF0750965}"/>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D526A0E4-0394-4616-9093-70478CE6A7B6}"/>
              </a:ext>
            </a:extLst>
          </p:cNvPr>
          <p:cNvSpPr>
            <a:spLocks noGrp="1"/>
          </p:cNvSpPr>
          <p:nvPr>
            <p:ph type="body" sz="quarter" idx="3"/>
          </p:nvPr>
        </p:nvSpPr>
        <p:spPr/>
        <p:txBody>
          <a:bodyPr/>
          <a:lstStyle/>
          <a:p>
            <a:endParaRPr lang="en-US"/>
          </a:p>
        </p:txBody>
      </p:sp>
      <p:pic>
        <p:nvPicPr>
          <p:cNvPr id="7" name="Picture 6">
            <a:extLst>
              <a:ext uri="{FF2B5EF4-FFF2-40B4-BE49-F238E27FC236}">
                <a16:creationId xmlns:a16="http://schemas.microsoft.com/office/drawing/2014/main" id="{7A194E5A-E9A4-4871-94D1-0D3CF960D47A}"/>
              </a:ext>
            </a:extLst>
          </p:cNvPr>
          <p:cNvPicPr>
            <a:picLocks noChangeAspect="1"/>
          </p:cNvPicPr>
          <p:nvPr/>
        </p:nvPicPr>
        <p:blipFill>
          <a:blip r:embed="rId2"/>
          <a:stretch>
            <a:fillRect/>
          </a:stretch>
        </p:blipFill>
        <p:spPr>
          <a:xfrm>
            <a:off x="498873" y="1681163"/>
            <a:ext cx="3822403" cy="4991930"/>
          </a:xfrm>
          <a:prstGeom prst="rect">
            <a:avLst/>
          </a:prstGeom>
        </p:spPr>
      </p:pic>
      <p:pic>
        <p:nvPicPr>
          <p:cNvPr id="13" name="Content Placeholder 12">
            <a:extLst>
              <a:ext uri="{FF2B5EF4-FFF2-40B4-BE49-F238E27FC236}">
                <a16:creationId xmlns:a16="http://schemas.microsoft.com/office/drawing/2014/main" id="{A300F4AE-BD0C-402D-B490-A42E2BFE0D44}"/>
              </a:ext>
            </a:extLst>
          </p:cNvPr>
          <p:cNvPicPr>
            <a:picLocks noGrp="1" noChangeAspect="1"/>
          </p:cNvPicPr>
          <p:nvPr>
            <p:ph sz="quarter" idx="4"/>
          </p:nvPr>
        </p:nvPicPr>
        <p:blipFill>
          <a:blip r:embed="rId3"/>
          <a:stretch>
            <a:fillRect/>
          </a:stretch>
        </p:blipFill>
        <p:spPr>
          <a:xfrm>
            <a:off x="4645820" y="1607573"/>
            <a:ext cx="3887391" cy="5065519"/>
          </a:xfrm>
        </p:spPr>
      </p:pic>
    </p:spTree>
    <p:extLst>
      <p:ext uri="{BB962C8B-B14F-4D97-AF65-F5344CB8AC3E}">
        <p14:creationId xmlns:p14="http://schemas.microsoft.com/office/powerpoint/2010/main" val="85413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78AA-37D6-48C2-9CC3-005BA2935F6C}"/>
              </a:ext>
            </a:extLst>
          </p:cNvPr>
          <p:cNvSpPr>
            <a:spLocks noGrp="1"/>
          </p:cNvSpPr>
          <p:nvPr>
            <p:ph type="title"/>
          </p:nvPr>
        </p:nvSpPr>
        <p:spPr>
          <a:xfrm>
            <a:off x="334963" y="133350"/>
            <a:ext cx="8551862" cy="1143000"/>
          </a:xfrm>
        </p:spPr>
        <p:txBody>
          <a:bodyPr/>
          <a:lstStyle/>
          <a:p>
            <a:pPr>
              <a:defRPr/>
            </a:pPr>
            <a:r>
              <a:rPr lang="en-US" dirty="0"/>
              <a:t>Other Community ProgramS </a:t>
            </a:r>
            <a:r>
              <a:rPr lang="en-US" dirty="0" err="1"/>
              <a:t>STaff</a:t>
            </a:r>
            <a:endParaRPr lang="en-US" dirty="0"/>
          </a:p>
        </p:txBody>
      </p:sp>
      <p:sp>
        <p:nvSpPr>
          <p:cNvPr id="23555" name="Content Placeholder 2">
            <a:extLst>
              <a:ext uri="{FF2B5EF4-FFF2-40B4-BE49-F238E27FC236}">
                <a16:creationId xmlns:a16="http://schemas.microsoft.com/office/drawing/2014/main" id="{D20C92D9-0A53-4F0F-97A7-6FB025D515E5}"/>
              </a:ext>
            </a:extLst>
          </p:cNvPr>
          <p:cNvSpPr>
            <a:spLocks noGrp="1"/>
          </p:cNvSpPr>
          <p:nvPr>
            <p:ph idx="1"/>
          </p:nvPr>
        </p:nvSpPr>
        <p:spPr>
          <a:xfrm>
            <a:off x="334963" y="1079500"/>
            <a:ext cx="8364537" cy="4525963"/>
          </a:xfrm>
        </p:spPr>
        <p:txBody>
          <a:bodyPr/>
          <a:lstStyle/>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Emily Krauser is the Chief Deputy Director of Programs. She oversees Community Programs and Community Services. The Community Services team focuses on homeless prevention and intervention.</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Joely Pope is our Residential Energy Specialist. She is a liaison between our programs and utility/weatherization vendors. Based on additional funding opportunities, she spearheads our grant writing.</a:t>
            </a: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Our Customer Service Specialist ensures Hoosiers know about the Community Programs that can potentially help them gain financial stability. Additionally, the C.S.S. lifts up applicants’ concerns to the appropriate program manager.</a:t>
            </a: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2D6AA-8549-4D94-9DA6-7771ADA57998}"/>
              </a:ext>
            </a:extLst>
          </p:cNvPr>
          <p:cNvSpPr>
            <a:spLocks noGrp="1"/>
          </p:cNvSpPr>
          <p:nvPr>
            <p:ph type="title"/>
          </p:nvPr>
        </p:nvSpPr>
        <p:spPr/>
        <p:txBody>
          <a:bodyPr/>
          <a:lstStyle/>
          <a:p>
            <a:pPr>
              <a:defRPr/>
            </a:pPr>
            <a:r>
              <a:rPr lang="en-US" sz="3600" dirty="0"/>
              <a:t>To summarize…</a:t>
            </a:r>
          </a:p>
        </p:txBody>
      </p:sp>
      <p:sp>
        <p:nvSpPr>
          <p:cNvPr id="24579" name="Content Placeholder 2">
            <a:extLst>
              <a:ext uri="{FF2B5EF4-FFF2-40B4-BE49-F238E27FC236}">
                <a16:creationId xmlns:a16="http://schemas.microsoft.com/office/drawing/2014/main" id="{FFD687A8-6A90-45D6-99FE-1988978037F5}"/>
              </a:ext>
            </a:extLst>
          </p:cNvPr>
          <p:cNvSpPr>
            <a:spLocks noGrp="1"/>
          </p:cNvSpPr>
          <p:nvPr>
            <p:ph idx="1"/>
          </p:nvPr>
        </p:nvSpPr>
        <p:spPr>
          <a:xfrm>
            <a:off x="334963" y="1165225"/>
            <a:ext cx="8364537" cy="4525963"/>
          </a:xfrm>
        </p:spPr>
        <p:txBody>
          <a:bodyPr/>
          <a:lstStyle/>
          <a:p>
            <a:r>
              <a:rPr lang="en-US" altLang="en-US" sz="2000" dirty="0">
                <a:latin typeface="Arial" panose="020B0604020202020204" pitchFamily="34" charset="0"/>
                <a:ea typeface="ＭＳ Ｐゴシック" panose="020B0600070205080204" pitchFamily="34" charset="-128"/>
                <a:cs typeface="Arial" panose="020B0604020202020204" pitchFamily="34" charset="0"/>
              </a:rPr>
              <a:t>IHCDA = provide housing, financial sustainability, strengthening communities</a:t>
            </a:r>
          </a:p>
          <a:p>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000" dirty="0">
                <a:latin typeface="Arial" panose="020B0604020202020204" pitchFamily="34" charset="0"/>
                <a:ea typeface="ＭＳ Ｐゴシック" panose="020B0600070205080204" pitchFamily="34" charset="-128"/>
                <a:cs typeface="Arial" panose="020B0604020202020204" pitchFamily="34" charset="0"/>
              </a:rPr>
              <a:t>Community Programs = financial sustainability and strengthening communities</a:t>
            </a:r>
          </a:p>
          <a:p>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000" dirty="0">
                <a:latin typeface="Arial" panose="020B0604020202020204" pitchFamily="34" charset="0"/>
                <a:ea typeface="ＭＳ Ｐゴシック" panose="020B0600070205080204" pitchFamily="34" charset="-128"/>
                <a:cs typeface="Arial" panose="020B0604020202020204" pitchFamily="34" charset="0"/>
              </a:rPr>
              <a:t>Our staff in Community Programs do not directly serve each county’s residents. Instead, we ensure the local program staffs administer the programs correctly.</a:t>
            </a:r>
          </a:p>
          <a:p>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000" dirty="0">
                <a:latin typeface="Arial" panose="020B0604020202020204" pitchFamily="34" charset="0"/>
                <a:ea typeface="ＭＳ Ｐゴシック" panose="020B0600070205080204" pitchFamily="34" charset="-128"/>
                <a:cs typeface="Arial" panose="020B0604020202020204" pitchFamily="34" charset="0"/>
              </a:rPr>
              <a:t>Community Action Agencies throughout the state employ the local program staff members who administer the programs.</a:t>
            </a:r>
          </a:p>
          <a:p>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000" dirty="0">
                <a:latin typeface="Arial" panose="020B0604020202020204" pitchFamily="34" charset="0"/>
                <a:ea typeface="ＭＳ Ｐゴシック" panose="020B0600070205080204" pitchFamily="34" charset="-128"/>
                <a:cs typeface="Arial" panose="020B0604020202020204" pitchFamily="34" charset="0"/>
              </a:rPr>
              <a:t>Together we all strive to serve Hoosiers who are income-eligible.</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Now YOU are making Indiana a better place, too!</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231578-B087-4975-8192-A59FE610B777}"/>
              </a:ext>
            </a:extLst>
          </p:cNvPr>
          <p:cNvSpPr txBox="1"/>
          <p:nvPr/>
        </p:nvSpPr>
        <p:spPr>
          <a:xfrm>
            <a:off x="335273" y="2743200"/>
            <a:ext cx="8656327"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56% of Americans can’t cover a $1,000 emergency expense with savings</a:t>
            </a:r>
          </a:p>
        </p:txBody>
      </p:sp>
    </p:spTree>
    <p:extLst>
      <p:ext uri="{BB962C8B-B14F-4D97-AF65-F5344CB8AC3E}">
        <p14:creationId xmlns:p14="http://schemas.microsoft.com/office/powerpoint/2010/main" val="126405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91B09-2EB8-440F-BB75-692D17DAFD2B}"/>
              </a:ext>
            </a:extLst>
          </p:cNvPr>
          <p:cNvSpPr>
            <a:spLocks noGrp="1"/>
          </p:cNvSpPr>
          <p:nvPr>
            <p:ph type="title"/>
          </p:nvPr>
        </p:nvSpPr>
        <p:spPr/>
        <p:txBody>
          <a:bodyPr/>
          <a:lstStyle/>
          <a:p>
            <a:pPr algn="ctr"/>
            <a:r>
              <a:rPr lang="en-US" dirty="0"/>
              <a:t>Introduction</a:t>
            </a:r>
          </a:p>
        </p:txBody>
      </p:sp>
      <p:sp>
        <p:nvSpPr>
          <p:cNvPr id="3" name="TextBox 2">
            <a:extLst>
              <a:ext uri="{FF2B5EF4-FFF2-40B4-BE49-F238E27FC236}">
                <a16:creationId xmlns:a16="http://schemas.microsoft.com/office/drawing/2014/main" id="{CBF4E9FE-87D3-44F3-A69C-B31D1F23742B}"/>
              </a:ext>
            </a:extLst>
          </p:cNvPr>
          <p:cNvSpPr txBox="1"/>
          <p:nvPr/>
        </p:nvSpPr>
        <p:spPr>
          <a:xfrm>
            <a:off x="685800" y="1662959"/>
            <a:ext cx="6705600" cy="174919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1F497D"/>
                </a:solidFill>
                <a:effectLst/>
                <a:uLnTx/>
                <a:uFillTx/>
                <a:latin typeface="Aharoni" panose="02010803020104030203" pitchFamily="2" charset="-79"/>
                <a:ea typeface="+mn-ea"/>
                <a:cs typeface="Aharoni" panose="02010803020104030203" pitchFamily="2" charset="-79"/>
              </a:rPr>
              <a:t>Desirea Island</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F497D"/>
                </a:solidFill>
                <a:effectLst/>
                <a:uLnTx/>
                <a:uFillTx/>
                <a:latin typeface="Aharoni" panose="02010803020104030203" pitchFamily="2" charset="-79"/>
                <a:ea typeface="+mn-ea"/>
                <a:cs typeface="Aharoni" panose="02010803020104030203" pitchFamily="2" charset="-79"/>
              </a:rPr>
              <a:t>Community Programs Manager IDA &amp; NAP</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F497D"/>
                </a:solidFill>
                <a:effectLst/>
                <a:uLnTx/>
                <a:uFillTx/>
                <a:latin typeface="Aharoni" panose="02010803020104030203" pitchFamily="2" charset="-79"/>
                <a:ea typeface="+mn-ea"/>
                <a:cs typeface="Aharoni" panose="02010803020104030203" pitchFamily="2" charset="-79"/>
                <a:hlinkClick r:id="rId3"/>
              </a:rPr>
              <a:t>IDA@ihcda.in.gov</a:t>
            </a:r>
            <a:endParaRPr kumimoji="0" lang="en-US" sz="1800" b="0" i="0" u="none" strike="noStrike" kern="1200" cap="none" spc="0" normalizeH="0" baseline="0" noProof="0" dirty="0">
              <a:ln>
                <a:noFill/>
              </a:ln>
              <a:solidFill>
                <a:srgbClr val="1F497D"/>
              </a:solidFill>
              <a:effectLst/>
              <a:uLnTx/>
              <a:uFillTx/>
              <a:latin typeface="Aharoni" panose="02010803020104030203" pitchFamily="2" charset="-79"/>
              <a:ea typeface="+mn-ea"/>
              <a:cs typeface="Aharoni" panose="02010803020104030203" pitchFamily="2" charset="-79"/>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srgbClr val="003359"/>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9212AB7C-88C4-4978-9BEC-1AFF8B7C2158}"/>
              </a:ext>
            </a:extLst>
          </p:cNvPr>
          <p:cNvSpPr txBox="1"/>
          <p:nvPr/>
        </p:nvSpPr>
        <p:spPr>
          <a:xfrm>
            <a:off x="685800" y="4876800"/>
            <a:ext cx="5181600" cy="129509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3359"/>
                </a:solidFill>
                <a:effectLst/>
                <a:uLnTx/>
                <a:uFillTx/>
                <a:latin typeface="Abadi" panose="020B0604020104020204" pitchFamily="34" charset="0"/>
                <a:ea typeface="+mn-ea"/>
                <a:cs typeface="Arial" panose="020B0604020202020204" pitchFamily="34" charset="0"/>
              </a:rPr>
              <a:t>Our mission is to provide housing opportunities, promote self-sufficiency, and strengthen communities</a:t>
            </a:r>
          </a:p>
        </p:txBody>
      </p:sp>
    </p:spTree>
    <p:extLst>
      <p:ext uri="{BB962C8B-B14F-4D97-AF65-F5344CB8AC3E}">
        <p14:creationId xmlns:p14="http://schemas.microsoft.com/office/powerpoint/2010/main" val="38077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63851"/>
            <a:ext cx="9144000" cy="5130297"/>
          </a:xfrm>
          <a:prstGeom prst="rect">
            <a:avLst/>
          </a:prstGeom>
        </p:spPr>
      </p:pic>
      <p:sp>
        <p:nvSpPr>
          <p:cNvPr id="5" name="TextBox 4"/>
          <p:cNvSpPr txBox="1"/>
          <p:nvPr/>
        </p:nvSpPr>
        <p:spPr>
          <a:xfrm>
            <a:off x="465082" y="1377357"/>
            <a:ext cx="8266133" cy="496290"/>
          </a:xfrm>
          <a:prstGeom prst="rect">
            <a:avLst/>
          </a:prstGeom>
          <a:noFill/>
        </p:spPr>
        <p:txBody>
          <a:bodyPr wrap="square" rtlCol="0">
            <a:spAutoFit/>
          </a:bodyPr>
          <a:lstStyle/>
          <a:p>
            <a:r>
              <a:rPr lang="en-US" altLang="en-US" sz="2625" dirty="0">
                <a:solidFill>
                  <a:srgbClr val="9DA941"/>
                </a:solidFill>
                <a:latin typeface="Arial Bold" panose="020B0704020202020204" pitchFamily="34" charset="0"/>
                <a:cs typeface="Arial Bold" panose="020B0704020202020204" pitchFamily="34" charset="0"/>
              </a:rPr>
              <a:t>Community Action Agencies</a:t>
            </a:r>
            <a:endParaRPr lang="en-US" sz="2625" b="1" dirty="0">
              <a:solidFill>
                <a:srgbClr val="9DA941"/>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719167" y="2068319"/>
            <a:ext cx="4669262" cy="1810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US" altLang="en-US" sz="1500" dirty="0">
              <a:solidFill>
                <a:srgbClr val="103458"/>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9" name="Content Placeholder 2"/>
          <p:cNvSpPr txBox="1">
            <a:spLocks/>
          </p:cNvSpPr>
          <p:nvPr/>
        </p:nvSpPr>
        <p:spPr>
          <a:xfrm>
            <a:off x="719167" y="3990124"/>
            <a:ext cx="8012048" cy="6633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US" altLang="en-US" sz="1800" dirty="0">
              <a:solidFill>
                <a:srgbClr val="103458"/>
              </a:solidFill>
              <a:latin typeface="Arial" panose="020B0604020202020204" pitchFamily="34" charset="0"/>
              <a:ea typeface="ＭＳ Ｐゴシック" panose="020B0600070205080204" pitchFamily="34" charset="-128"/>
              <a:cs typeface="Arial" panose="020B0604020202020204" pitchFamily="34" charset="0"/>
            </a:endParaRPr>
          </a:p>
        </p:txBody>
      </p:sp>
      <p:pic>
        <p:nvPicPr>
          <p:cNvPr id="4" name="Picture 3">
            <a:extLst>
              <a:ext uri="{FF2B5EF4-FFF2-40B4-BE49-F238E27FC236}">
                <a16:creationId xmlns:a16="http://schemas.microsoft.com/office/drawing/2014/main" id="{A8FE6979-4E91-4412-A836-666B06DF5010}"/>
              </a:ext>
            </a:extLst>
          </p:cNvPr>
          <p:cNvPicPr>
            <a:picLocks noChangeAspect="1"/>
          </p:cNvPicPr>
          <p:nvPr/>
        </p:nvPicPr>
        <p:blipFill>
          <a:blip r:embed="rId3"/>
          <a:stretch>
            <a:fillRect/>
          </a:stretch>
        </p:blipFill>
        <p:spPr>
          <a:xfrm>
            <a:off x="5325032" y="1487307"/>
            <a:ext cx="2408384" cy="2391850"/>
          </a:xfrm>
          <a:prstGeom prst="rect">
            <a:avLst/>
          </a:prstGeom>
        </p:spPr>
      </p:pic>
      <p:sp>
        <p:nvSpPr>
          <p:cNvPr id="10" name="TextBox 9">
            <a:extLst>
              <a:ext uri="{FF2B5EF4-FFF2-40B4-BE49-F238E27FC236}">
                <a16:creationId xmlns:a16="http://schemas.microsoft.com/office/drawing/2014/main" id="{86BE8F30-9DAC-4DAE-B798-5FC15A319CBD}"/>
              </a:ext>
            </a:extLst>
          </p:cNvPr>
          <p:cNvSpPr txBox="1"/>
          <p:nvPr/>
        </p:nvSpPr>
        <p:spPr>
          <a:xfrm>
            <a:off x="5104194" y="3977200"/>
            <a:ext cx="3054485" cy="954107"/>
          </a:xfrm>
          <a:prstGeom prst="rect">
            <a:avLst/>
          </a:prstGeom>
          <a:noFill/>
        </p:spPr>
        <p:txBody>
          <a:bodyPr wrap="square">
            <a:spAutoFit/>
          </a:bodyPr>
          <a:lstStyle/>
          <a:p>
            <a:r>
              <a:rPr lang="en-US" sz="1400" dirty="0"/>
              <a:t>Community Action changes people's lives, embodies the spirit of hope, improves communities, and makes America a better place to live.</a:t>
            </a:r>
          </a:p>
        </p:txBody>
      </p:sp>
      <p:sp>
        <p:nvSpPr>
          <p:cNvPr id="12" name="TextBox 11">
            <a:extLst>
              <a:ext uri="{FF2B5EF4-FFF2-40B4-BE49-F238E27FC236}">
                <a16:creationId xmlns:a16="http://schemas.microsoft.com/office/drawing/2014/main" id="{D5F9C5E0-643D-4644-8F2A-C53336A21BB9}"/>
              </a:ext>
            </a:extLst>
          </p:cNvPr>
          <p:cNvSpPr txBox="1"/>
          <p:nvPr/>
        </p:nvSpPr>
        <p:spPr>
          <a:xfrm>
            <a:off x="465082" y="2193221"/>
            <a:ext cx="4639112" cy="1938992"/>
          </a:xfrm>
          <a:prstGeom prst="rect">
            <a:avLst/>
          </a:prstGeom>
          <a:noFill/>
        </p:spPr>
        <p:txBody>
          <a:bodyPr wrap="square">
            <a:spAutoFit/>
          </a:bodyPr>
          <a:lstStyle/>
          <a:p>
            <a:r>
              <a:rPr lang="en-US" sz="2000" dirty="0"/>
              <a:t>Through the Community Services Block Grant, the federal government has entrusted CAAs with the unique responsibility of reducing the causes and conditions of poverty in communities throughout the United States.</a:t>
            </a:r>
          </a:p>
        </p:txBody>
      </p:sp>
    </p:spTree>
    <p:extLst>
      <p:ext uri="{BB962C8B-B14F-4D97-AF65-F5344CB8AC3E}">
        <p14:creationId xmlns:p14="http://schemas.microsoft.com/office/powerpoint/2010/main" val="71402288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4137"/>
            <a:ext cx="8364537" cy="1143000"/>
          </a:xfrm>
        </p:spPr>
        <p:txBody>
          <a:bodyPr/>
          <a:lstStyle/>
          <a:p>
            <a:pPr algn="ctr">
              <a:defRPr/>
            </a:pPr>
            <a:r>
              <a:rPr lang="en-US" sz="2800" b="1" dirty="0">
                <a:solidFill>
                  <a:schemeClr val="tx2"/>
                </a:solidFill>
                <a:latin typeface="Arial Bold" panose="020B0704020202020204" pitchFamily="34" charset="0"/>
                <a:ea typeface="ＭＳ Ｐゴシック" pitchFamily="-112" charset="-128"/>
                <a:cs typeface="Arial Bold" panose="020B0704020202020204" pitchFamily="34" charset="0"/>
              </a:rPr>
              <a:t>individual development accounts </a:t>
            </a:r>
            <a:br>
              <a:rPr lang="en-US" dirty="0"/>
            </a:br>
            <a:r>
              <a:rPr lang="en-US" dirty="0"/>
              <a:t>What is ida?</a:t>
            </a:r>
          </a:p>
        </p:txBody>
      </p:sp>
      <p:sp>
        <p:nvSpPr>
          <p:cNvPr id="3" name="Content Placeholder 2"/>
          <p:cNvSpPr>
            <a:spLocks noGrp="1"/>
          </p:cNvSpPr>
          <p:nvPr>
            <p:ph idx="1"/>
          </p:nvPr>
        </p:nvSpPr>
        <p:spPr>
          <a:xfrm>
            <a:off x="152400" y="1227137"/>
            <a:ext cx="8516937" cy="1477328"/>
          </a:xfrm>
        </p:spPr>
        <p:txBody>
          <a:bodyPr/>
          <a:lstStyle/>
          <a:p>
            <a:pPr marL="0" marR="0">
              <a:lnSpc>
                <a:spcPct val="107000"/>
              </a:lnSpc>
              <a:spcBef>
                <a:spcPts val="0"/>
              </a:spcBef>
              <a:spcAft>
                <a:spcPts val="800"/>
              </a:spcAft>
            </a:pPr>
            <a:r>
              <a:rPr lang="en-US" sz="2000" dirty="0"/>
              <a:t>The Individual Development Accounts Program (IDA) assists low-income families achieve self-sufficiency and stability through </a:t>
            </a:r>
            <a:r>
              <a:rPr lang="en-US" sz="2000" b="1" dirty="0"/>
              <a:t>Matched-Savings</a:t>
            </a:r>
            <a:r>
              <a:rPr lang="en-US" sz="2000" dirty="0"/>
              <a:t>.</a:t>
            </a:r>
            <a:r>
              <a:rPr lang="en-US"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endParaRPr lang="en-US"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p>
            <a:pPr>
              <a:defRPr/>
            </a:pPr>
            <a:endParaRPr lang="en-US" sz="2000" dirty="0"/>
          </a:p>
          <a:p>
            <a:pPr>
              <a:defRPr/>
            </a:pPr>
            <a:endParaRPr lang="en-US" sz="2000" dirty="0"/>
          </a:p>
          <a:p>
            <a:pPr marL="285750" indent="-285750">
              <a:buFont typeface="Arial" panose="020B0604020202020204" pitchFamily="34" charset="0"/>
              <a:buChar char="•"/>
              <a:defRPr/>
            </a:pPr>
            <a:endParaRPr lang="en-US" sz="2000" dirty="0"/>
          </a:p>
          <a:p>
            <a:pPr marL="285750" indent="-285750">
              <a:buFont typeface="Arial" panose="020B0604020202020204" pitchFamily="34" charset="0"/>
              <a:buChar char="•"/>
              <a:defRPr/>
            </a:pPr>
            <a:endParaRPr lang="en-US" sz="2000" dirty="0"/>
          </a:p>
        </p:txBody>
      </p:sp>
      <p:sp>
        <p:nvSpPr>
          <p:cNvPr id="4" name="TextBox 3">
            <a:extLst>
              <a:ext uri="{FF2B5EF4-FFF2-40B4-BE49-F238E27FC236}">
                <a16:creationId xmlns:a16="http://schemas.microsoft.com/office/drawing/2014/main" id="{7B90FE24-3ABF-453B-85A7-836F488E8F9E}"/>
              </a:ext>
            </a:extLst>
          </p:cNvPr>
          <p:cNvSpPr txBox="1"/>
          <p:nvPr/>
        </p:nvSpPr>
        <p:spPr>
          <a:xfrm>
            <a:off x="304800" y="5014435"/>
            <a:ext cx="5486400"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Frutiger LT Std 45 Light"/>
                <a:ea typeface="+mn-ea"/>
                <a:cs typeface="+mn-cs"/>
              </a:rPr>
              <a:t>Matched state funds 3 to 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Frutiger LT Std 45 Light"/>
                <a:ea typeface="+mn-ea"/>
                <a:cs typeface="+mn-cs"/>
              </a:rPr>
              <a:t>Participant saves $1,500 in three years (or less)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Frutiger LT Std 45 Light"/>
                <a:ea typeface="+mn-ea"/>
                <a:cs typeface="+mn-cs"/>
              </a:rPr>
              <a:t>Completes Asset training requirements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Frutiger LT Std 45 Light"/>
                <a:ea typeface="+mn-ea"/>
                <a:cs typeface="+mn-cs"/>
              </a:rPr>
              <a:t>Participant savings + State match= </a:t>
            </a:r>
            <a:r>
              <a:rPr kumimoji="0" lang="en-US" sz="1800" b="1" i="0" u="none" strike="noStrike" kern="1200" cap="none" spc="0" normalizeH="0" baseline="0" noProof="0" dirty="0">
                <a:ln>
                  <a:noFill/>
                </a:ln>
                <a:solidFill>
                  <a:prstClr val="black"/>
                </a:solidFill>
                <a:effectLst/>
                <a:uLnTx/>
                <a:uFillTx/>
                <a:latin typeface="Frutiger LT Std 45 Light"/>
                <a:ea typeface="+mn-ea"/>
                <a:cs typeface="+mn-cs"/>
              </a:rPr>
              <a:t>$6,000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Frutiger LT Std 45 Light"/>
                <a:ea typeface="+mn-ea"/>
                <a:cs typeface="+mn-cs"/>
              </a:rPr>
              <a:t>	</a:t>
            </a:r>
          </a:p>
        </p:txBody>
      </p:sp>
      <p:pic>
        <p:nvPicPr>
          <p:cNvPr id="7" name="Picture 6">
            <a:extLst>
              <a:ext uri="{FF2B5EF4-FFF2-40B4-BE49-F238E27FC236}">
                <a16:creationId xmlns:a16="http://schemas.microsoft.com/office/drawing/2014/main" id="{2F0BD9A6-D1C7-4639-BE6B-431842E61DB3}"/>
              </a:ext>
            </a:extLst>
          </p:cNvPr>
          <p:cNvPicPr>
            <a:picLocks noChangeAspect="1"/>
          </p:cNvPicPr>
          <p:nvPr/>
        </p:nvPicPr>
        <p:blipFill>
          <a:blip r:embed="rId3"/>
          <a:stretch>
            <a:fillRect/>
          </a:stretch>
        </p:blipFill>
        <p:spPr>
          <a:xfrm>
            <a:off x="990600" y="2723949"/>
            <a:ext cx="6477000" cy="192425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A98EE-D284-422C-8ECF-53B46BBEB4FA}"/>
              </a:ext>
            </a:extLst>
          </p:cNvPr>
          <p:cNvSpPr>
            <a:spLocks noGrp="1"/>
          </p:cNvSpPr>
          <p:nvPr>
            <p:ph type="title"/>
          </p:nvPr>
        </p:nvSpPr>
        <p:spPr/>
        <p:txBody>
          <a:bodyPr/>
          <a:lstStyle/>
          <a:p>
            <a:r>
              <a:rPr lang="en-US" dirty="0">
                <a:solidFill>
                  <a:srgbClr val="A2AD00"/>
                </a:solidFill>
              </a:rPr>
              <a:t>Eligibility</a:t>
            </a:r>
          </a:p>
        </p:txBody>
      </p:sp>
      <p:sp>
        <p:nvSpPr>
          <p:cNvPr id="3" name="Text Placeholder 2">
            <a:extLst>
              <a:ext uri="{FF2B5EF4-FFF2-40B4-BE49-F238E27FC236}">
                <a16:creationId xmlns:a16="http://schemas.microsoft.com/office/drawing/2014/main" id="{15518935-A25D-47B1-870D-48B1FD74922D}"/>
              </a:ext>
            </a:extLst>
          </p:cNvPr>
          <p:cNvSpPr>
            <a:spLocks noGrp="1"/>
          </p:cNvSpPr>
          <p:nvPr>
            <p:ph type="body" idx="1"/>
          </p:nvPr>
        </p:nvSpPr>
        <p:spPr/>
        <p:txBody>
          <a:bodyPr/>
          <a:lstStyle/>
          <a:p>
            <a:r>
              <a:rPr lang="en-US" dirty="0"/>
              <a:t>IDA Program</a:t>
            </a:r>
          </a:p>
        </p:txBody>
      </p:sp>
      <p:sp>
        <p:nvSpPr>
          <p:cNvPr id="4" name="Content Placeholder 3">
            <a:extLst>
              <a:ext uri="{FF2B5EF4-FFF2-40B4-BE49-F238E27FC236}">
                <a16:creationId xmlns:a16="http://schemas.microsoft.com/office/drawing/2014/main" id="{3D48BF29-7C60-40E7-A110-02A8BE9A5CD5}"/>
              </a:ext>
            </a:extLst>
          </p:cNvPr>
          <p:cNvSpPr>
            <a:spLocks noGrp="1"/>
          </p:cNvSpPr>
          <p:nvPr>
            <p:ph sz="half" idx="2"/>
          </p:nvPr>
        </p:nvSpPr>
        <p:spPr>
          <a:xfrm>
            <a:off x="457200" y="2174875"/>
            <a:ext cx="4040188" cy="3844925"/>
          </a:xfrm>
        </p:spPr>
        <p:txBody>
          <a:bodyPr>
            <a:normAutofit lnSpcReduction="10000"/>
          </a:bodyPr>
          <a:lstStyle/>
          <a:p>
            <a:pPr>
              <a:defRPr/>
            </a:pPr>
            <a:endParaRPr lang="en-US" sz="2800" dirty="0"/>
          </a:p>
          <a:p>
            <a:pPr marL="0" marR="0" lvl="1" indent="-228600" algn="l" defTabSz="914400" rtl="0" eaLnBrk="0" fontAlgn="base" latinLnBrk="0" hangingPunct="0">
              <a:lnSpc>
                <a:spcPct val="100000"/>
              </a:lnSpc>
              <a:spcBef>
                <a:spcPct val="0"/>
              </a:spcBef>
              <a:spcAft>
                <a:spcPct val="0"/>
              </a:spcAft>
              <a:buClr>
                <a:srgbClr val="003359"/>
              </a:buClr>
              <a:buSzTx/>
              <a:buFont typeface="Arial" pitchFamily="34" charset="0"/>
              <a:buNone/>
              <a:tabLst/>
              <a:defRPr/>
            </a:pPr>
            <a:r>
              <a:rPr kumimoji="0" lang="en-US" altLang="en-US" sz="2000" b="1"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Household</a:t>
            </a:r>
          </a:p>
          <a:p>
            <a:pPr marL="114300" marR="0" lvl="1" indent="-342900" algn="l" defTabSz="914400" rtl="0" eaLnBrk="0" fontAlgn="base" latinLnBrk="0" hangingPunct="0">
              <a:lnSpc>
                <a:spcPct val="100000"/>
              </a:lnSpc>
              <a:spcBef>
                <a:spcPct val="0"/>
              </a:spcBef>
              <a:spcAft>
                <a:spcPct val="0"/>
              </a:spcAft>
              <a:buClr>
                <a:srgbClr val="003359"/>
              </a:buClr>
              <a:buSzTx/>
              <a:buFont typeface="Arial" pitchFamily="34" charset="0"/>
              <a:buChar char="•"/>
              <a:tabLst/>
              <a:defRPr/>
            </a:pPr>
            <a:r>
              <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No Previous IDA accounts</a:t>
            </a:r>
          </a:p>
          <a:p>
            <a:pPr marL="114300" marR="0" lvl="1" indent="-342900" algn="l" defTabSz="914400" rtl="0" eaLnBrk="0" fontAlgn="base" latinLnBrk="0" hangingPunct="0">
              <a:lnSpc>
                <a:spcPct val="100000"/>
              </a:lnSpc>
              <a:spcBef>
                <a:spcPct val="0"/>
              </a:spcBef>
              <a:spcAft>
                <a:spcPct val="0"/>
              </a:spcAft>
              <a:buClr>
                <a:srgbClr val="003359"/>
              </a:buClr>
              <a:buSzTx/>
              <a:buFont typeface="Arial" pitchFamily="34" charset="0"/>
              <a:buChar char="•"/>
              <a:tabLst/>
              <a:defRPr/>
            </a:pPr>
            <a:r>
              <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At or below 200% FPG</a:t>
            </a:r>
          </a:p>
          <a:p>
            <a:pPr marL="0" marR="0" lvl="1" indent="-228600" algn="l" defTabSz="914400" rtl="0" eaLnBrk="0" fontAlgn="base" latinLnBrk="0" hangingPunct="0">
              <a:lnSpc>
                <a:spcPct val="100000"/>
              </a:lnSpc>
              <a:spcBef>
                <a:spcPct val="0"/>
              </a:spcBef>
              <a:spcAft>
                <a:spcPct val="0"/>
              </a:spcAft>
              <a:buClr>
                <a:srgbClr val="003359"/>
              </a:buClr>
              <a:buSzTx/>
              <a:buFont typeface="Arial" pitchFamily="34" charset="0"/>
              <a:buNone/>
              <a:tabLst/>
              <a:defRPr/>
            </a:pPr>
            <a:endPar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1" indent="-228600" algn="l" defTabSz="914400" rtl="0" eaLnBrk="0" fontAlgn="base" latinLnBrk="0" hangingPunct="0">
              <a:lnSpc>
                <a:spcPct val="100000"/>
              </a:lnSpc>
              <a:spcBef>
                <a:spcPct val="0"/>
              </a:spcBef>
              <a:spcAft>
                <a:spcPct val="0"/>
              </a:spcAft>
              <a:buClr>
                <a:srgbClr val="003359"/>
              </a:buClr>
              <a:buSzTx/>
              <a:buFont typeface="Arial" pitchFamily="34" charset="0"/>
              <a:buNone/>
              <a:tabLst/>
              <a:defRPr/>
            </a:pPr>
            <a:endPar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1" indent="-228600" algn="l" defTabSz="914400" rtl="0" eaLnBrk="0" fontAlgn="base" latinLnBrk="0" hangingPunct="0">
              <a:lnSpc>
                <a:spcPct val="100000"/>
              </a:lnSpc>
              <a:spcBef>
                <a:spcPct val="0"/>
              </a:spcBef>
              <a:spcAft>
                <a:spcPct val="0"/>
              </a:spcAft>
              <a:buClr>
                <a:srgbClr val="003359"/>
              </a:buClr>
              <a:buSzTx/>
              <a:buFont typeface="Arial" pitchFamily="34" charset="0"/>
              <a:buNone/>
              <a:tabLst/>
              <a:defRPr/>
            </a:pPr>
            <a:r>
              <a:rPr kumimoji="0" lang="en-US" altLang="en-US" sz="2000" b="1"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Participant </a:t>
            </a:r>
          </a:p>
          <a:p>
            <a:pPr marL="114300" marR="0" lvl="1" indent="-342900" algn="l" defTabSz="914400" rtl="0" eaLnBrk="0" fontAlgn="base" latinLnBrk="0" hangingPunct="0">
              <a:lnSpc>
                <a:spcPct val="100000"/>
              </a:lnSpc>
              <a:spcBef>
                <a:spcPct val="0"/>
              </a:spcBef>
              <a:spcAft>
                <a:spcPct val="0"/>
              </a:spcAft>
              <a:buClr>
                <a:srgbClr val="003359"/>
              </a:buClr>
              <a:buSzTx/>
              <a:buFont typeface="Arial" pitchFamily="34" charset="0"/>
              <a:buChar char="•"/>
              <a:tabLst/>
              <a:defRPr/>
            </a:pPr>
            <a:r>
              <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Earned income</a:t>
            </a:r>
          </a:p>
          <a:p>
            <a:pPr marL="114300" marR="0" lvl="1" indent="-342900" algn="l" defTabSz="914400" rtl="0" eaLnBrk="0" fontAlgn="base" latinLnBrk="0" hangingPunct="0">
              <a:lnSpc>
                <a:spcPct val="100000"/>
              </a:lnSpc>
              <a:spcBef>
                <a:spcPct val="0"/>
              </a:spcBef>
              <a:spcAft>
                <a:spcPct val="0"/>
              </a:spcAft>
              <a:buClr>
                <a:srgbClr val="003359"/>
              </a:buClr>
              <a:buSzTx/>
              <a:buFont typeface="Arial" pitchFamily="34" charset="0"/>
              <a:buChar char="•"/>
              <a:tabLst/>
              <a:defRPr/>
            </a:pPr>
            <a:r>
              <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Indiana Resident</a:t>
            </a:r>
          </a:p>
          <a:p>
            <a:pPr marL="114300" marR="0" lvl="1" indent="-342900" algn="l" defTabSz="914400" rtl="0" eaLnBrk="0" fontAlgn="base" latinLnBrk="0" hangingPunct="0">
              <a:lnSpc>
                <a:spcPct val="100000"/>
              </a:lnSpc>
              <a:spcBef>
                <a:spcPct val="0"/>
              </a:spcBef>
              <a:spcAft>
                <a:spcPct val="0"/>
              </a:spcAft>
              <a:buClr>
                <a:srgbClr val="003359"/>
              </a:buClr>
              <a:buSzTx/>
              <a:buFont typeface="Arial" pitchFamily="34" charset="0"/>
              <a:buChar char="•"/>
              <a:tabLst/>
              <a:defRPr/>
            </a:pPr>
            <a:r>
              <a:rPr kumimoji="0" lang="en-US" altLang="en-US" sz="2000" b="0" i="0" u="none" strike="noStrike" kern="1200" cap="none" spc="0" normalizeH="0" baseline="0" noProof="0" dirty="0">
                <a:ln>
                  <a:noFill/>
                </a:ln>
                <a:solidFill>
                  <a:srgbClr val="003359"/>
                </a:solidFill>
                <a:effectLst/>
                <a:uLnTx/>
                <a:uFillTx/>
                <a:latin typeface="Arial" panose="020B0604020202020204" pitchFamily="34" charset="0"/>
                <a:ea typeface="ＭＳ Ｐゴシック" panose="020B0600070205080204" pitchFamily="34" charset="-128"/>
                <a:cs typeface="Arial" panose="020B0604020202020204" pitchFamily="34" charset="0"/>
              </a:rPr>
              <a:t>Commit to and complete financial literacy and asset goal specific training. </a:t>
            </a:r>
          </a:p>
          <a:p>
            <a:endParaRPr lang="en-US" dirty="0"/>
          </a:p>
        </p:txBody>
      </p:sp>
      <p:sp>
        <p:nvSpPr>
          <p:cNvPr id="5" name="Text Placeholder 4">
            <a:extLst>
              <a:ext uri="{FF2B5EF4-FFF2-40B4-BE49-F238E27FC236}">
                <a16:creationId xmlns:a16="http://schemas.microsoft.com/office/drawing/2014/main" id="{831EA1F8-5D56-42E5-A543-39F4CAA564D3}"/>
              </a:ext>
            </a:extLst>
          </p:cNvPr>
          <p:cNvSpPr>
            <a:spLocks noGrp="1"/>
          </p:cNvSpPr>
          <p:nvPr>
            <p:ph type="body" sz="quarter" idx="3"/>
          </p:nvPr>
        </p:nvSpPr>
        <p:spPr/>
        <p:txBody>
          <a:bodyPr/>
          <a:lstStyle/>
          <a:p>
            <a:r>
              <a:rPr lang="en-US" dirty="0"/>
              <a:t>Eligible Assets</a:t>
            </a:r>
          </a:p>
        </p:txBody>
      </p:sp>
      <p:sp>
        <p:nvSpPr>
          <p:cNvPr id="6" name="Content Placeholder 5">
            <a:extLst>
              <a:ext uri="{FF2B5EF4-FFF2-40B4-BE49-F238E27FC236}">
                <a16:creationId xmlns:a16="http://schemas.microsoft.com/office/drawing/2014/main" id="{F1422DB6-9C25-43BB-99BE-E3720B6101F9}"/>
              </a:ext>
            </a:extLst>
          </p:cNvPr>
          <p:cNvSpPr>
            <a:spLocks noGrp="1"/>
          </p:cNvSpPr>
          <p:nvPr>
            <p:ph sz="quarter" idx="4"/>
          </p:nvPr>
        </p:nvSpPr>
        <p:spPr>
          <a:xfrm>
            <a:off x="4645025" y="2174874"/>
            <a:ext cx="4041775" cy="4149725"/>
          </a:xfrm>
        </p:spPr>
        <p:txBody>
          <a:bodyPr>
            <a:normAutofit lnSpcReduction="10000"/>
          </a:bodyPr>
          <a:lstStyle/>
          <a:p>
            <a:pPr marL="342900" indent="-342900">
              <a:buFont typeface="+mj-lt"/>
              <a:buAutoNum type="arabicPeriod"/>
              <a:defRPr/>
            </a:pPr>
            <a:r>
              <a:rPr lang="en-US" dirty="0">
                <a:solidFill>
                  <a:srgbClr val="003359"/>
                </a:solidFill>
              </a:rPr>
              <a:t>Home purchase</a:t>
            </a:r>
          </a:p>
          <a:p>
            <a:pPr marL="342900" indent="-342900">
              <a:buFont typeface="+mj-lt"/>
              <a:buAutoNum type="arabicPeriod"/>
              <a:defRPr/>
            </a:pPr>
            <a:endParaRPr lang="en-US" dirty="0">
              <a:solidFill>
                <a:srgbClr val="003359"/>
              </a:solidFill>
            </a:endParaRPr>
          </a:p>
          <a:p>
            <a:pPr marL="342900" indent="-342900">
              <a:buFont typeface="+mj-lt"/>
              <a:buAutoNum type="arabicPeriod"/>
              <a:defRPr/>
            </a:pPr>
            <a:r>
              <a:rPr lang="en-US" dirty="0">
                <a:solidFill>
                  <a:srgbClr val="003359"/>
                </a:solidFill>
              </a:rPr>
              <a:t>Starting or Expanding a Business</a:t>
            </a:r>
          </a:p>
          <a:p>
            <a:pPr marL="342900" indent="-342900">
              <a:buFont typeface="+mj-lt"/>
              <a:buAutoNum type="arabicPeriod"/>
              <a:defRPr/>
            </a:pPr>
            <a:endParaRPr lang="en-US" dirty="0">
              <a:solidFill>
                <a:srgbClr val="003359"/>
              </a:solidFill>
            </a:endParaRPr>
          </a:p>
          <a:p>
            <a:pPr marL="342900" indent="-342900">
              <a:buFont typeface="+mj-lt"/>
              <a:buAutoNum type="arabicPeriod"/>
              <a:defRPr/>
            </a:pPr>
            <a:r>
              <a:rPr lang="en-US" dirty="0">
                <a:solidFill>
                  <a:srgbClr val="003359"/>
                </a:solidFill>
              </a:rPr>
              <a:t>Education/ Job training</a:t>
            </a:r>
          </a:p>
          <a:p>
            <a:pPr marL="342900" indent="-342900">
              <a:buFont typeface="+mj-lt"/>
              <a:buAutoNum type="arabicPeriod"/>
              <a:defRPr/>
            </a:pPr>
            <a:endParaRPr lang="en-US" dirty="0">
              <a:solidFill>
                <a:srgbClr val="003359"/>
              </a:solidFill>
            </a:endParaRPr>
          </a:p>
          <a:p>
            <a:pPr marL="342900" indent="-342900">
              <a:buFont typeface="+mj-lt"/>
              <a:buAutoNum type="arabicPeriod"/>
              <a:defRPr/>
            </a:pPr>
            <a:r>
              <a:rPr lang="en-US" dirty="0">
                <a:solidFill>
                  <a:srgbClr val="003359"/>
                </a:solidFill>
              </a:rPr>
              <a:t>Repairing a Home</a:t>
            </a:r>
          </a:p>
          <a:p>
            <a:pPr marL="342900" indent="-342900">
              <a:buFont typeface="+mj-lt"/>
              <a:buAutoNum type="arabicPeriod"/>
              <a:defRPr/>
            </a:pPr>
            <a:endParaRPr lang="en-US" dirty="0">
              <a:solidFill>
                <a:srgbClr val="003359"/>
              </a:solidFill>
            </a:endParaRPr>
          </a:p>
          <a:p>
            <a:pPr marL="342900" indent="-342900">
              <a:buFont typeface="+mj-lt"/>
              <a:buAutoNum type="arabicPeriod"/>
              <a:defRPr/>
            </a:pPr>
            <a:r>
              <a:rPr lang="en-US" dirty="0">
                <a:solidFill>
                  <a:srgbClr val="003359"/>
                </a:solidFill>
              </a:rPr>
              <a:t>Motor vehicle Purchase</a:t>
            </a:r>
          </a:p>
        </p:txBody>
      </p:sp>
    </p:spTree>
    <p:extLst>
      <p:ext uri="{BB962C8B-B14F-4D97-AF65-F5344CB8AC3E}">
        <p14:creationId xmlns:p14="http://schemas.microsoft.com/office/powerpoint/2010/main" val="286572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9906E-2F97-4045-B445-19BC5FCAE932}"/>
              </a:ext>
            </a:extLst>
          </p:cNvPr>
          <p:cNvSpPr>
            <a:spLocks noGrp="1"/>
          </p:cNvSpPr>
          <p:nvPr>
            <p:ph type="title"/>
          </p:nvPr>
        </p:nvSpPr>
        <p:spPr>
          <a:xfrm>
            <a:off x="327653" y="152400"/>
            <a:ext cx="8364537" cy="1143000"/>
          </a:xfrm>
        </p:spPr>
        <p:txBody>
          <a:bodyPr/>
          <a:lstStyle/>
          <a:p>
            <a:r>
              <a:rPr lang="en-US" dirty="0"/>
              <a:t>IDA Administrator Responsibilities</a:t>
            </a:r>
          </a:p>
        </p:txBody>
      </p:sp>
      <p:sp>
        <p:nvSpPr>
          <p:cNvPr id="3" name="Content Placeholder 2">
            <a:extLst>
              <a:ext uri="{FF2B5EF4-FFF2-40B4-BE49-F238E27FC236}">
                <a16:creationId xmlns:a16="http://schemas.microsoft.com/office/drawing/2014/main" id="{F0F49E2D-7C13-43AD-9CCC-7EC56FE3ED60}"/>
              </a:ext>
            </a:extLst>
          </p:cNvPr>
          <p:cNvSpPr>
            <a:spLocks noGrp="1"/>
          </p:cNvSpPr>
          <p:nvPr>
            <p:ph idx="1"/>
          </p:nvPr>
        </p:nvSpPr>
        <p:spPr>
          <a:xfrm>
            <a:off x="335273" y="1066800"/>
            <a:ext cx="8364589" cy="5410200"/>
          </a:xfrm>
        </p:spPr>
        <p:txBody>
          <a:bodyPr/>
          <a:lstStyle/>
          <a:p>
            <a:pPr marL="457200" indent="-457200">
              <a:buFont typeface="+mj-lt"/>
              <a:buAutoNum type="arabicParenR"/>
            </a:pPr>
            <a:r>
              <a:rPr lang="en-US" sz="2000" dirty="0"/>
              <a:t>Program outreach for new applicants</a:t>
            </a:r>
          </a:p>
          <a:p>
            <a:pPr marL="457200" indent="-457200">
              <a:buFont typeface="+mj-lt"/>
              <a:buAutoNum type="arabicParenR"/>
            </a:pPr>
            <a:endParaRPr lang="en-US" sz="2000" dirty="0"/>
          </a:p>
          <a:p>
            <a:pPr marL="457200" indent="-457200">
              <a:buFont typeface="+mj-lt"/>
              <a:buAutoNum type="arabicParenR"/>
            </a:pPr>
            <a:r>
              <a:rPr lang="en-US" sz="2000" dirty="0"/>
              <a:t>Accept, review, and approve individual applications</a:t>
            </a:r>
          </a:p>
          <a:p>
            <a:pPr marL="457200" indent="-457200">
              <a:buFont typeface="+mj-lt"/>
              <a:buAutoNum type="arabicParenR"/>
            </a:pPr>
            <a:endParaRPr lang="en-US" sz="2000" dirty="0"/>
          </a:p>
          <a:p>
            <a:pPr marL="457200" indent="-457200">
              <a:buFont typeface="+mj-lt"/>
              <a:buAutoNum type="arabicParenR"/>
            </a:pPr>
            <a:r>
              <a:rPr lang="en-US" sz="2000" dirty="0"/>
              <a:t>Provide financial education and asset-specific training to participants</a:t>
            </a:r>
          </a:p>
          <a:p>
            <a:pPr marL="457200" indent="-457200">
              <a:buFont typeface="+mj-lt"/>
              <a:buAutoNum type="arabicParenR"/>
            </a:pPr>
            <a:endParaRPr lang="en-US" sz="2000" dirty="0"/>
          </a:p>
          <a:p>
            <a:pPr marL="457200" indent="-457200">
              <a:buFont typeface="+mj-lt"/>
              <a:buAutoNum type="arabicParenR"/>
            </a:pPr>
            <a:r>
              <a:rPr lang="en-US" sz="2000" dirty="0"/>
              <a:t>Submit Claims</a:t>
            </a:r>
          </a:p>
          <a:p>
            <a:pPr marL="457200" indent="-457200">
              <a:buFont typeface="+mj-lt"/>
              <a:buAutoNum type="arabicParenR"/>
            </a:pPr>
            <a:endParaRPr lang="en-US" sz="2000" dirty="0"/>
          </a:p>
          <a:p>
            <a:pPr marL="457200" indent="-457200">
              <a:buFont typeface="+mj-lt"/>
              <a:buAutoNum type="arabicParenR"/>
            </a:pPr>
            <a:r>
              <a:rPr lang="en-US" sz="2000" dirty="0"/>
              <a:t>Reporting</a:t>
            </a:r>
          </a:p>
          <a:p>
            <a:pPr marL="457200" indent="-457200">
              <a:buFont typeface="+mj-lt"/>
              <a:buAutoNum type="arabicParenR"/>
            </a:pPr>
            <a:endParaRPr lang="en-US" sz="2000" dirty="0"/>
          </a:p>
          <a:p>
            <a:pPr marL="457200" indent="-457200">
              <a:buFont typeface="+mj-lt"/>
              <a:buAutoNum type="arabicParenR"/>
            </a:pPr>
            <a:r>
              <a:rPr lang="en-US" sz="2000" dirty="0"/>
              <a:t>Manage partnerships with Financial Institution, educational providers, outreach assistants, etc.</a:t>
            </a:r>
          </a:p>
        </p:txBody>
      </p:sp>
      <p:pic>
        <p:nvPicPr>
          <p:cNvPr id="3074" name="Picture 2" descr="Financial Advisor Spotlight: Byron Stevens, Indianapolis, IN | Smart Women  Smart Money Magazine">
            <a:extLst>
              <a:ext uri="{FF2B5EF4-FFF2-40B4-BE49-F238E27FC236}">
                <a16:creationId xmlns:a16="http://schemas.microsoft.com/office/drawing/2014/main" id="{2CA737C8-8E8E-45C0-A558-CF332E8F90B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8333"/>
          <a:stretch/>
        </p:blipFill>
        <p:spPr bwMode="auto">
          <a:xfrm>
            <a:off x="609600" y="4953000"/>
            <a:ext cx="2819400" cy="1616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1975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46992-FD20-471C-A77A-FBFAA0EDC8FF}"/>
              </a:ext>
            </a:extLst>
          </p:cNvPr>
          <p:cNvSpPr>
            <a:spLocks noGrp="1"/>
          </p:cNvSpPr>
          <p:nvPr>
            <p:ph type="title"/>
          </p:nvPr>
        </p:nvSpPr>
        <p:spPr>
          <a:xfrm>
            <a:off x="335325" y="152400"/>
            <a:ext cx="8364537" cy="1143000"/>
          </a:xfrm>
        </p:spPr>
        <p:txBody>
          <a:bodyPr/>
          <a:lstStyle/>
          <a:p>
            <a:r>
              <a:rPr lang="en-US" dirty="0"/>
              <a:t>Administrative budget</a:t>
            </a:r>
          </a:p>
        </p:txBody>
      </p:sp>
      <p:sp>
        <p:nvSpPr>
          <p:cNvPr id="3" name="Content Placeholder 2">
            <a:extLst>
              <a:ext uri="{FF2B5EF4-FFF2-40B4-BE49-F238E27FC236}">
                <a16:creationId xmlns:a16="http://schemas.microsoft.com/office/drawing/2014/main" id="{DC162566-8668-4CEA-98EA-DE6B76EA2D0C}"/>
              </a:ext>
            </a:extLst>
          </p:cNvPr>
          <p:cNvSpPr>
            <a:spLocks noGrp="1"/>
          </p:cNvSpPr>
          <p:nvPr>
            <p:ph idx="1"/>
          </p:nvPr>
        </p:nvSpPr>
        <p:spPr>
          <a:xfrm>
            <a:off x="0" y="1219200"/>
            <a:ext cx="8839200" cy="3352800"/>
          </a:xfrm>
        </p:spPr>
        <p:txBody>
          <a:bodyPr/>
          <a:lstStyle/>
          <a:p>
            <a:pPr lvl="1" indent="0">
              <a:buNone/>
            </a:pPr>
            <a:endParaRPr lang="en-US" dirty="0"/>
          </a:p>
          <a:p>
            <a:pPr lvl="1" indent="0">
              <a:buNone/>
            </a:pPr>
            <a:r>
              <a:rPr lang="en-US" sz="1800" dirty="0"/>
              <a:t>Overall Administrative Budget: </a:t>
            </a:r>
            <a:r>
              <a:rPr lang="en-US" sz="1800" b="1" dirty="0"/>
              <a:t>$750 </a:t>
            </a:r>
            <a:r>
              <a:rPr lang="en-US" sz="1800" dirty="0"/>
              <a:t>x number of accounts awarded </a:t>
            </a:r>
          </a:p>
          <a:p>
            <a:pPr marL="973138" lvl="1" indent="-285750">
              <a:buFont typeface="Courier New" panose="02070309020205020404" pitchFamily="49" charset="0"/>
              <a:buChar char="o"/>
            </a:pPr>
            <a:endParaRPr lang="en-US" sz="1400" dirty="0"/>
          </a:p>
          <a:p>
            <a:pPr marL="1427163" lvl="2" indent="-285750">
              <a:buFont typeface="Courier New" panose="02070309020205020404" pitchFamily="49" charset="0"/>
              <a:buChar char="o"/>
            </a:pPr>
            <a:r>
              <a:rPr lang="en-US" sz="1600" dirty="0"/>
              <a:t>General Administrative Budget: $500 x number of accounts awarded for general administrative work </a:t>
            </a:r>
          </a:p>
          <a:p>
            <a:pPr marL="1427163" lvl="2" indent="-285750">
              <a:buFont typeface="Courier New" panose="02070309020205020404" pitchFamily="49" charset="0"/>
              <a:buChar char="o"/>
            </a:pPr>
            <a:endParaRPr lang="en-US" sz="1600" dirty="0"/>
          </a:p>
          <a:p>
            <a:pPr marL="1427163" lvl="2" indent="-285750">
              <a:buFont typeface="Courier New" panose="02070309020205020404" pitchFamily="49" charset="0"/>
              <a:buChar char="o"/>
            </a:pPr>
            <a:r>
              <a:rPr lang="en-US" sz="1600" dirty="0"/>
              <a:t>Asset Purchase Budget: $150 x number of accounts awarded for participants that make an initial asset purchase </a:t>
            </a:r>
          </a:p>
          <a:p>
            <a:pPr marL="1427163" lvl="2" indent="-285750">
              <a:buFont typeface="Courier New" panose="02070309020205020404" pitchFamily="49" charset="0"/>
              <a:buChar char="o"/>
            </a:pPr>
            <a:endParaRPr lang="en-US" sz="1600" dirty="0"/>
          </a:p>
          <a:p>
            <a:pPr marL="1427163" lvl="2" indent="-285750">
              <a:buFont typeface="Courier New" panose="02070309020205020404" pitchFamily="49" charset="0"/>
              <a:buChar char="o"/>
            </a:pPr>
            <a:r>
              <a:rPr lang="en-US" sz="1600" dirty="0"/>
              <a:t> Graduating Participants budget: $100 x number of accounts awarded for participants that graduate from the program AND use at least $4,200 in match </a:t>
            </a:r>
          </a:p>
          <a:p>
            <a:pPr lvl="2" indent="0">
              <a:buNone/>
            </a:pPr>
            <a:endParaRPr lang="en-US" sz="1200" dirty="0"/>
          </a:p>
          <a:p>
            <a:pPr lvl="2" indent="0">
              <a:buNone/>
            </a:pPr>
            <a:endParaRPr lang="en-US" sz="1200" dirty="0"/>
          </a:p>
          <a:p>
            <a:pPr lvl="2" indent="0">
              <a:buNone/>
            </a:pPr>
            <a:endParaRPr lang="en-US" sz="1200" dirty="0"/>
          </a:p>
          <a:p>
            <a:pPr lvl="2" indent="0">
              <a:buNone/>
            </a:pPr>
            <a:endParaRPr lang="en-US" sz="1600" dirty="0"/>
          </a:p>
          <a:p>
            <a:pPr lvl="2" indent="0">
              <a:buNone/>
            </a:pPr>
            <a:endParaRPr lang="en-US" sz="1600" dirty="0"/>
          </a:p>
          <a:p>
            <a:pPr lvl="2" indent="0">
              <a:buNone/>
            </a:pPr>
            <a:r>
              <a:rPr lang="en-US" sz="1800" dirty="0"/>
              <a:t>$4,500 per participant account for match + $750 administration=Total of $</a:t>
            </a:r>
            <a:r>
              <a:rPr lang="en-US" sz="1800" b="1" dirty="0"/>
              <a:t>5,250</a:t>
            </a:r>
            <a:r>
              <a:rPr lang="en-US" sz="1800" dirty="0"/>
              <a:t> per acct</a:t>
            </a:r>
          </a:p>
          <a:p>
            <a:pPr marL="1887538" lvl="3" indent="-285750">
              <a:buFont typeface="Courier New" panose="02070309020205020404" pitchFamily="49" charset="0"/>
              <a:buChar char="o"/>
            </a:pPr>
            <a:endParaRPr lang="en-US" sz="1400" dirty="0"/>
          </a:p>
        </p:txBody>
      </p:sp>
    </p:spTree>
    <p:extLst>
      <p:ext uri="{BB962C8B-B14F-4D97-AF65-F5344CB8AC3E}">
        <p14:creationId xmlns:p14="http://schemas.microsoft.com/office/powerpoint/2010/main" val="116899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3" end="13"/>
                                            </p:txEl>
                                          </p:spTgt>
                                        </p:tgtEl>
                                        <p:attrNameLst>
                                          <p:attrName>style.visibility</p:attrName>
                                        </p:attrNameLst>
                                      </p:cBhvr>
                                      <p:to>
                                        <p:strVal val="visible"/>
                                      </p:to>
                                    </p:set>
                                    <p:anim calcmode="lin" valueType="num">
                                      <p:cBhvr additive="base">
                                        <p:cTn id="1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D7CFA-60D4-4853-B92B-B42B535FFA79}"/>
              </a:ext>
            </a:extLst>
          </p:cNvPr>
          <p:cNvSpPr>
            <a:spLocks noGrp="1"/>
          </p:cNvSpPr>
          <p:nvPr>
            <p:ph type="title"/>
          </p:nvPr>
        </p:nvSpPr>
        <p:spPr/>
        <p:txBody>
          <a:bodyPr/>
          <a:lstStyle/>
          <a:p>
            <a:pPr>
              <a:defRPr/>
            </a:pPr>
            <a:r>
              <a:rPr lang="en-US" dirty="0"/>
              <a:t>Account Structure</a:t>
            </a:r>
          </a:p>
        </p:txBody>
      </p:sp>
      <p:sp>
        <p:nvSpPr>
          <p:cNvPr id="30723" name="Content Placeholder 2">
            <a:extLst>
              <a:ext uri="{FF2B5EF4-FFF2-40B4-BE49-F238E27FC236}">
                <a16:creationId xmlns:a16="http://schemas.microsoft.com/office/drawing/2014/main" id="{7AA86F91-D544-46F9-BD99-0928E4C9B7A6}"/>
              </a:ext>
            </a:extLst>
          </p:cNvPr>
          <p:cNvSpPr>
            <a:spLocks noGrp="1"/>
          </p:cNvSpPr>
          <p:nvPr>
            <p:ph idx="1"/>
          </p:nvPr>
        </p:nvSpPr>
        <p:spPr>
          <a:xfrm>
            <a:off x="334963" y="1425575"/>
            <a:ext cx="8364537" cy="4886325"/>
          </a:xfrm>
        </p:spPr>
        <p:txBody>
          <a:bodyPr/>
          <a:lstStyle/>
          <a:p>
            <a:pPr marL="285750" indent="-285750">
              <a:buFont typeface="Arial" panose="020B0604020202020204" pitchFamily="34" charset="0"/>
              <a:buChar char="•"/>
            </a:pPr>
            <a:r>
              <a:rPr lang="en-US" sz="2000" b="1" dirty="0"/>
              <a:t>Participants</a:t>
            </a:r>
          </a:p>
          <a:p>
            <a:pPr marL="973138" lvl="1" indent="-285750"/>
            <a:r>
              <a:rPr lang="en-US" sz="1800" dirty="0"/>
              <a:t>One for personal savings</a:t>
            </a:r>
          </a:p>
          <a:p>
            <a:pPr marL="973138" lvl="1" indent="-285750"/>
            <a:r>
              <a:rPr lang="en-US" sz="1800" dirty="0"/>
              <a:t>One for match funding</a:t>
            </a:r>
          </a:p>
          <a:p>
            <a:pPr marL="973138" lvl="1" indent="-285750"/>
            <a:r>
              <a:rPr lang="en-US" sz="1800" dirty="0"/>
              <a:t>Funds must be kept separate!!</a:t>
            </a:r>
          </a:p>
          <a:p>
            <a:pPr marL="973138" lvl="1" indent="-285750"/>
            <a:r>
              <a:rPr lang="en-US" sz="1800" dirty="0"/>
              <a:t>Both custodial with limited access</a:t>
            </a:r>
          </a:p>
          <a:p>
            <a:pPr marL="973138" lvl="1" indent="-285750"/>
            <a:endParaRPr lang="en-US" sz="1800" dirty="0"/>
          </a:p>
          <a:p>
            <a:pPr marL="285750" indent="-285750">
              <a:buFont typeface="Arial" panose="020B0604020202020204" pitchFamily="34" charset="0"/>
              <a:buChar char="•"/>
            </a:pPr>
            <a:r>
              <a:rPr lang="en-US" sz="2000" b="1" dirty="0"/>
              <a:t>Administrators</a:t>
            </a:r>
          </a:p>
          <a:p>
            <a:pPr marL="973138" lvl="1" indent="-285750"/>
            <a:r>
              <a:rPr lang="en-US" sz="1800" dirty="0"/>
              <a:t>One for admin funds</a:t>
            </a:r>
          </a:p>
          <a:p>
            <a:pPr marL="973138" lvl="1" indent="-285750"/>
            <a:r>
              <a:rPr lang="en-US" sz="1800" dirty="0"/>
              <a:t>One for match funds </a:t>
            </a:r>
          </a:p>
          <a:p>
            <a:pPr marL="973138" lvl="1" indent="-285750"/>
            <a:r>
              <a:rPr lang="en-US" sz="1800" dirty="0"/>
              <a:t>Funds must be kept separate!!</a:t>
            </a:r>
          </a:p>
          <a:p>
            <a:pPr marL="973138" lvl="1" indent="-285750"/>
            <a:endParaRPr lang="en-US" dirty="0"/>
          </a:p>
          <a:p>
            <a:pPr marL="285750" indent="-285750">
              <a:buFont typeface="Arial" panose="020B0604020202020204" pitchFamily="34" charset="0"/>
              <a:buChar char="•"/>
            </a:pPr>
            <a:r>
              <a:rPr lang="en-US" dirty="0"/>
              <a:t>IHCDA will not send match funds directly to participant accounts; match funds are dispersed based on information administrators send to banks</a:t>
            </a:r>
          </a:p>
          <a:p>
            <a:pPr marL="285750" indent="-285750">
              <a:buFont typeface="Arial" panose="020B0604020202020204" pitchFamily="34" charset="0"/>
              <a:buChar char="•"/>
              <a:defRPr/>
            </a:pPr>
            <a:endParaRPr lang="en-US" altLang="en-US" sz="2400" dirty="0">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2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2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72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7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a:extLst>
              <a:ext uri="{FF2B5EF4-FFF2-40B4-BE49-F238E27FC236}">
                <a16:creationId xmlns:a16="http://schemas.microsoft.com/office/drawing/2014/main" id="{59424077-E089-4240-9F1A-1163A9AD7FB0}"/>
              </a:ext>
            </a:extLst>
          </p:cNvPr>
          <p:cNvSpPr>
            <a:spLocks noGrp="1"/>
          </p:cNvSpPr>
          <p:nvPr>
            <p:ph idx="1"/>
          </p:nvPr>
        </p:nvSpPr>
        <p:spPr>
          <a:xfrm>
            <a:off x="533400" y="228601"/>
            <a:ext cx="7304695" cy="2438400"/>
          </a:xfrm>
        </p:spPr>
        <p:txBody>
          <a:bodyPr/>
          <a:lstStyle/>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algn="ctr"/>
            <a:r>
              <a:rPr lang="en-US" altLang="en-US" sz="2800" b="1" dirty="0">
                <a:latin typeface="Arial" panose="020B0604020202020204" pitchFamily="34" charset="0"/>
                <a:ea typeface="ＭＳ Ｐゴシック" panose="020B0600070205080204" pitchFamily="34" charset="-128"/>
                <a:cs typeface="Arial" panose="020B0604020202020204" pitchFamily="34" charset="0"/>
              </a:rPr>
              <a:t>WE NEED MORE ADMINSTRATORS!!</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Around 49 Indiana counties served (Ref. 2018, 2019, 2020, 2021)</a:t>
            </a: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21 Administrators in 2021</a:t>
            </a:r>
          </a:p>
          <a:p>
            <a:pPr marL="285750" indent="-285750">
              <a:buFont typeface="Arial" panose="020B0604020202020204" pitchFamily="34" charset="0"/>
              <a:buChar cha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p:txBody>
      </p:sp>
      <p:pic>
        <p:nvPicPr>
          <p:cNvPr id="8" name="Picture 2" descr="1,020,852 Savings Stock Photos, Pictures &amp; Royalty-Free Images - iStock">
            <a:extLst>
              <a:ext uri="{FF2B5EF4-FFF2-40B4-BE49-F238E27FC236}">
                <a16:creationId xmlns:a16="http://schemas.microsoft.com/office/drawing/2014/main" id="{1176FD8C-CC80-4BD4-B29B-DCAB9F8CF1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514600"/>
            <a:ext cx="4620063" cy="31253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839787"/>
            <a:ext cx="8610600" cy="2971800"/>
          </a:xfrm>
        </p:spPr>
        <p:txBody>
          <a:bodyPr>
            <a:normAutofit/>
          </a:bodyPr>
          <a:lstStyle/>
          <a:p>
            <a:pPr>
              <a:defRPr/>
            </a:pPr>
            <a:br>
              <a:rPr lang="en-US" sz="3100" b="1" cap="none" dirty="0">
                <a:solidFill>
                  <a:schemeClr val="bg1"/>
                </a:solidFill>
                <a:latin typeface="Arial" panose="020B0604020202020204" pitchFamily="34" charset="0"/>
                <a:ea typeface="ＭＳ Ｐゴシック" pitchFamily="-111" charset="-128"/>
                <a:cs typeface="Arial" panose="020B0604020202020204" pitchFamily="34" charset="0"/>
              </a:rPr>
            </a:br>
            <a:endParaRPr lang="en-US" sz="3100" b="1" cap="none" dirty="0">
              <a:solidFill>
                <a:schemeClr val="bg1"/>
              </a:solidFill>
              <a:latin typeface="Arial" panose="020B0604020202020204" pitchFamily="34" charset="0"/>
              <a:ea typeface="ＭＳ Ｐゴシック" pitchFamily="-111" charset="-128"/>
              <a:cs typeface="Arial" panose="020B0604020202020204" pitchFamily="34" charset="0"/>
            </a:endParaRPr>
          </a:p>
        </p:txBody>
      </p:sp>
      <p:pic>
        <p:nvPicPr>
          <p:cNvPr id="5122" name="Picture 2" descr="Questions To Ask For Success | IT Support Georgetown, TX">
            <a:extLst>
              <a:ext uri="{FF2B5EF4-FFF2-40B4-BE49-F238E27FC236}">
                <a16:creationId xmlns:a16="http://schemas.microsoft.com/office/drawing/2014/main" id="{099A9250-E03A-4D23-8BEB-BD7F8B8712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 y="609600"/>
            <a:ext cx="8153400" cy="4495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55E7626-8C47-431B-AA2B-5B540B31EA41}"/>
              </a:ext>
            </a:extLst>
          </p:cNvPr>
          <p:cNvSpPr txBox="1"/>
          <p:nvPr/>
        </p:nvSpPr>
        <p:spPr>
          <a:xfrm>
            <a:off x="464127" y="5602069"/>
            <a:ext cx="5250873" cy="646331"/>
          </a:xfrm>
          <a:prstGeom prst="rect">
            <a:avLst/>
          </a:prstGeom>
          <a:noFill/>
        </p:spPr>
        <p:txBody>
          <a:bodyPr wrap="square" rtlCol="0">
            <a:spAutoFit/>
          </a:bodyPr>
          <a:lstStyle/>
          <a:p>
            <a:r>
              <a:rPr lang="en-US" sz="1800" b="1" dirty="0">
                <a:solidFill>
                  <a:schemeClr val="bg1"/>
                </a:solidFill>
              </a:rPr>
              <a:t>IDA Website: </a:t>
            </a:r>
            <a:r>
              <a:rPr lang="en-US" sz="1800" dirty="0">
                <a:solidFill>
                  <a:schemeClr val="bg1"/>
                </a:solidFill>
                <a:hlinkClick r:id="rId4">
                  <a:extLst>
                    <a:ext uri="{A12FA001-AC4F-418D-AE19-62706E023703}">
                      <ahyp:hlinkClr xmlns:ahyp="http://schemas.microsoft.com/office/drawing/2018/hyperlinkcolor" val="tx"/>
                    </a:ext>
                  </a:extLst>
                </a:hlinkClick>
              </a:rPr>
              <a:t>https://www.in.gov/ihcda/program-partners/individual-development-accounts-ida/</a:t>
            </a:r>
            <a:endParaRPr lang="en-US" sz="1800" dirty="0">
              <a:solidFill>
                <a:schemeClr val="bg1"/>
              </a:solidFill>
            </a:endParaRPr>
          </a:p>
        </p:txBody>
      </p:sp>
    </p:spTree>
    <p:extLst>
      <p:ext uri="{BB962C8B-B14F-4D97-AF65-F5344CB8AC3E}">
        <p14:creationId xmlns:p14="http://schemas.microsoft.com/office/powerpoint/2010/main" val="3623867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63851"/>
            <a:ext cx="9144000" cy="5130297"/>
          </a:xfrm>
          <a:prstGeom prst="rect">
            <a:avLst/>
          </a:prstGeom>
        </p:spPr>
      </p:pic>
      <p:sp>
        <p:nvSpPr>
          <p:cNvPr id="5" name="TextBox 4"/>
          <p:cNvSpPr txBox="1"/>
          <p:nvPr/>
        </p:nvSpPr>
        <p:spPr>
          <a:xfrm>
            <a:off x="438933" y="1135324"/>
            <a:ext cx="8266133" cy="496290"/>
          </a:xfrm>
          <a:prstGeom prst="rect">
            <a:avLst/>
          </a:prstGeom>
          <a:noFill/>
        </p:spPr>
        <p:txBody>
          <a:bodyPr wrap="square" rtlCol="0">
            <a:spAutoFit/>
          </a:bodyPr>
          <a:lstStyle/>
          <a:p>
            <a:r>
              <a:rPr lang="en-US" altLang="en-US" sz="2625" dirty="0">
                <a:solidFill>
                  <a:srgbClr val="9DA941"/>
                </a:solidFill>
                <a:latin typeface="Arial Bold" panose="020B0704020202020204" pitchFamily="34" charset="0"/>
                <a:cs typeface="Arial Bold" panose="020B0704020202020204" pitchFamily="34" charset="0"/>
              </a:rPr>
              <a:t>Community Action Agencies</a:t>
            </a:r>
            <a:endParaRPr lang="en-US" sz="2625" b="1" dirty="0">
              <a:solidFill>
                <a:srgbClr val="9DA941"/>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719167" y="2068319"/>
            <a:ext cx="4669262" cy="1810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US" altLang="en-US" sz="1500" dirty="0">
              <a:solidFill>
                <a:srgbClr val="103458"/>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9" name="Content Placeholder 2"/>
          <p:cNvSpPr txBox="1">
            <a:spLocks/>
          </p:cNvSpPr>
          <p:nvPr/>
        </p:nvSpPr>
        <p:spPr>
          <a:xfrm>
            <a:off x="719167" y="3990124"/>
            <a:ext cx="8012048" cy="6633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US" altLang="en-US" sz="1800" dirty="0">
              <a:solidFill>
                <a:srgbClr val="103458"/>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2" name="TextBox 11">
            <a:extLst>
              <a:ext uri="{FF2B5EF4-FFF2-40B4-BE49-F238E27FC236}">
                <a16:creationId xmlns:a16="http://schemas.microsoft.com/office/drawing/2014/main" id="{D5F9C5E0-643D-4644-8F2A-C53336A21BB9}"/>
              </a:ext>
            </a:extLst>
          </p:cNvPr>
          <p:cNvSpPr txBox="1"/>
          <p:nvPr/>
        </p:nvSpPr>
        <p:spPr>
          <a:xfrm>
            <a:off x="536590" y="1755498"/>
            <a:ext cx="4639112" cy="4247317"/>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100A1E"/>
                </a:solidFill>
                <a:effectLst/>
                <a:latin typeface="linotype-sabon"/>
              </a:rPr>
              <a:t>Each agency is managed by a “tripartite” board of directors composed, in equal parts, of local elected officials, the low-income community, and public and private community stakeholders.</a:t>
            </a:r>
          </a:p>
          <a:p>
            <a:r>
              <a:rPr lang="en-US" b="0" i="0" dirty="0">
                <a:solidFill>
                  <a:srgbClr val="100A1E"/>
                </a:solidFill>
                <a:effectLst/>
                <a:latin typeface="linotype-sabon"/>
              </a:rPr>
              <a:t> </a:t>
            </a:r>
          </a:p>
          <a:p>
            <a:pPr marL="285750" indent="-285750">
              <a:buFont typeface="Arial" panose="020B0604020202020204" pitchFamily="34" charset="0"/>
              <a:buChar char="•"/>
            </a:pPr>
            <a:r>
              <a:rPr lang="en-US" b="0" i="0" dirty="0">
                <a:solidFill>
                  <a:srgbClr val="100A1E"/>
                </a:solidFill>
                <a:effectLst/>
                <a:latin typeface="linotype-sabon"/>
              </a:rPr>
              <a:t>Every 3 years, each agency must complete a Comprehensive Community Needs Assessment identifying community needs and a plan to address them. </a:t>
            </a:r>
          </a:p>
          <a:p>
            <a:pPr marL="285750" indent="-285750">
              <a:buFont typeface="Arial" panose="020B0604020202020204" pitchFamily="34" charset="0"/>
              <a:buChar char="•"/>
            </a:pPr>
            <a:endParaRPr lang="en-US" dirty="0">
              <a:solidFill>
                <a:srgbClr val="100A1E"/>
              </a:solidFill>
              <a:latin typeface="linotype-sabon"/>
            </a:endParaRPr>
          </a:p>
          <a:p>
            <a:pPr marL="285750" indent="-285750">
              <a:buFont typeface="Arial" panose="020B0604020202020204" pitchFamily="34" charset="0"/>
              <a:buChar char="•"/>
            </a:pPr>
            <a:r>
              <a:rPr lang="en-US" dirty="0">
                <a:solidFill>
                  <a:srgbClr val="100A1E"/>
                </a:solidFill>
                <a:latin typeface="linotype-sabon"/>
              </a:rPr>
              <a:t>Every CAA hosts different programs. </a:t>
            </a:r>
          </a:p>
          <a:p>
            <a:pPr marL="285750" indent="-285750">
              <a:buFont typeface="Arial" panose="020B0604020202020204" pitchFamily="34" charset="0"/>
              <a:buChar char="•"/>
            </a:pPr>
            <a:endParaRPr lang="en-US" dirty="0">
              <a:solidFill>
                <a:srgbClr val="100A1E"/>
              </a:solidFill>
              <a:latin typeface="linotype-sabon"/>
            </a:endParaRPr>
          </a:p>
          <a:p>
            <a:pPr marL="285750" indent="-285750">
              <a:buFont typeface="Arial" panose="020B0604020202020204" pitchFamily="34" charset="0"/>
              <a:buChar char="•"/>
            </a:pPr>
            <a:r>
              <a:rPr lang="en-US" dirty="0">
                <a:solidFill>
                  <a:srgbClr val="100A1E"/>
                </a:solidFill>
                <a:latin typeface="linotype-sabon"/>
              </a:rPr>
              <a:t>Every Indiana county is covered by one of 21 CAAs.</a:t>
            </a:r>
            <a:endParaRPr lang="en-US" dirty="0"/>
          </a:p>
        </p:txBody>
      </p:sp>
      <p:pic>
        <p:nvPicPr>
          <p:cNvPr id="3" name="Picture 2">
            <a:extLst>
              <a:ext uri="{FF2B5EF4-FFF2-40B4-BE49-F238E27FC236}">
                <a16:creationId xmlns:a16="http://schemas.microsoft.com/office/drawing/2014/main" id="{7E51538A-10C3-49E4-B661-99236B1FF2CE}"/>
              </a:ext>
            </a:extLst>
          </p:cNvPr>
          <p:cNvPicPr>
            <a:picLocks noChangeAspect="1"/>
          </p:cNvPicPr>
          <p:nvPr/>
        </p:nvPicPr>
        <p:blipFill rotWithShape="1">
          <a:blip r:embed="rId3"/>
          <a:srcRect l="26015" t="3468" r="26303" b="3789"/>
          <a:stretch/>
        </p:blipFill>
        <p:spPr>
          <a:xfrm>
            <a:off x="5416234" y="1240971"/>
            <a:ext cx="2356635" cy="3545633"/>
          </a:xfrm>
          <a:prstGeom prst="rect">
            <a:avLst/>
          </a:prstGeom>
        </p:spPr>
      </p:pic>
    </p:spTree>
    <p:extLst>
      <p:ext uri="{BB962C8B-B14F-4D97-AF65-F5344CB8AC3E}">
        <p14:creationId xmlns:p14="http://schemas.microsoft.com/office/powerpoint/2010/main" val="204313633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Rectangle 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Rectangle 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Content Placeholder 26" descr="Chart, treemap chart&#10;&#10;Description automatically generated">
            <a:extLst>
              <a:ext uri="{FF2B5EF4-FFF2-40B4-BE49-F238E27FC236}">
                <a16:creationId xmlns:a16="http://schemas.microsoft.com/office/drawing/2014/main" id="{2E42CC7F-3FEE-40A7-8364-BF055A005BD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5149" y="148930"/>
            <a:ext cx="4610911" cy="6593274"/>
          </a:xfrm>
        </p:spPr>
      </p:pic>
    </p:spTree>
    <p:extLst>
      <p:ext uri="{BB962C8B-B14F-4D97-AF65-F5344CB8AC3E}">
        <p14:creationId xmlns:p14="http://schemas.microsoft.com/office/powerpoint/2010/main" val="3331671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11" name="TextBox 10"/>
          <p:cNvSpPr txBox="1"/>
          <p:nvPr/>
        </p:nvSpPr>
        <p:spPr>
          <a:xfrm>
            <a:off x="1434662" y="2055820"/>
            <a:ext cx="6274676" cy="2377574"/>
          </a:xfrm>
          <a:prstGeom prst="rect">
            <a:avLst/>
          </a:prstGeom>
          <a:noFill/>
        </p:spPr>
        <p:txBody>
          <a:bodyPr wrap="square" rtlCol="0">
            <a:spAutoFit/>
          </a:bodyPr>
          <a:lstStyle/>
          <a:p>
            <a:pPr algn="ctr"/>
            <a:r>
              <a:rPr lang="en-US" sz="3300" b="1" dirty="0">
                <a:solidFill>
                  <a:schemeClr val="bg1"/>
                </a:solidFill>
                <a:latin typeface="Arial" panose="020B0604020202020204" pitchFamily="34" charset="0"/>
                <a:cs typeface="Arial" panose="020B0604020202020204" pitchFamily="34" charset="0"/>
              </a:rPr>
              <a:t>Thank you for your time and attention!</a:t>
            </a:r>
          </a:p>
          <a:p>
            <a:pPr algn="ctr"/>
            <a:endParaRPr lang="en-US" sz="2625" b="1" dirty="0">
              <a:solidFill>
                <a:schemeClr val="bg1"/>
              </a:solidFill>
              <a:latin typeface="Arial" panose="020B0604020202020204" pitchFamily="34" charset="0"/>
              <a:cs typeface="Arial" panose="020B0604020202020204" pitchFamily="34" charset="0"/>
            </a:endParaRPr>
          </a:p>
          <a:p>
            <a:pPr algn="ctr"/>
            <a:r>
              <a:rPr lang="en-US" sz="3000" b="1" dirty="0">
                <a:solidFill>
                  <a:schemeClr val="bg1"/>
                </a:solidFill>
                <a:latin typeface="Arial" panose="020B0604020202020204" pitchFamily="34" charset="0"/>
                <a:cs typeface="Arial" panose="020B0604020202020204" pitchFamily="34" charset="0"/>
              </a:rPr>
              <a:t>Questions?</a:t>
            </a:r>
          </a:p>
          <a:p>
            <a:endParaRPr lang="en-US" sz="2625"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948191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B1FADFEA-2247-4E3E-8BD6-4BB0A0A7350A}"/>
              </a:ext>
            </a:extLst>
          </p:cNvPr>
          <p:cNvSpPr>
            <a:spLocks noGrp="1"/>
          </p:cNvSpPr>
          <p:nvPr>
            <p:ph type="ctrTitle"/>
          </p:nvPr>
        </p:nvSpPr>
        <p:spPr>
          <a:xfrm>
            <a:off x="352425" y="1938338"/>
            <a:ext cx="7772400" cy="1139825"/>
          </a:xfrm>
        </p:spPr>
        <p:txBody>
          <a:bodyPr>
            <a:normAutofit fontScale="90000"/>
          </a:bodyPr>
          <a:lstStyle/>
          <a:p>
            <a:br>
              <a:rPr lang="en-US" altLang="en-US" cap="none" dirty="0">
                <a:latin typeface="Arial Bold" panose="020B0704020202020204" pitchFamily="34" charset="0"/>
                <a:ea typeface="ＭＳ Ｐゴシック" panose="020B0600070205080204" pitchFamily="34" charset="-128"/>
                <a:cs typeface="Arial Bold" panose="020B0704020202020204" pitchFamily="34" charset="0"/>
              </a:rPr>
            </a:br>
            <a:r>
              <a:rPr lang="en-US" altLang="en-US" sz="5400" cap="none" dirty="0">
                <a:latin typeface="Arial Bold" panose="020B0704020202020204" pitchFamily="34" charset="0"/>
                <a:ea typeface="ＭＳ Ｐゴシック" panose="020B0600070205080204" pitchFamily="34" charset="-128"/>
                <a:cs typeface="Arial Bold" panose="020B0704020202020204" pitchFamily="34" charset="0"/>
              </a:rPr>
              <a:t>Welcome to IHCDA</a:t>
            </a:r>
            <a:br>
              <a:rPr lang="en-US" altLang="en-US" sz="4000" cap="none" dirty="0">
                <a:latin typeface="Arial Bold" panose="020B0704020202020204" pitchFamily="34" charset="0"/>
                <a:ea typeface="ＭＳ Ｐゴシック" panose="020B0600070205080204" pitchFamily="34" charset="-128"/>
                <a:cs typeface="Arial Bold" panose="020B0704020202020204" pitchFamily="34" charset="0"/>
              </a:rPr>
            </a:br>
            <a:br>
              <a:rPr lang="en-US" altLang="en-US" sz="4000" cap="none" dirty="0">
                <a:latin typeface="Arial Bold" panose="020B0704020202020204" pitchFamily="34" charset="0"/>
                <a:ea typeface="ＭＳ Ｐゴシック" panose="020B0600070205080204" pitchFamily="34" charset="-128"/>
                <a:cs typeface="Arial Bold" panose="020B0704020202020204" pitchFamily="34" charset="0"/>
              </a:rPr>
            </a:br>
            <a:r>
              <a:rPr lang="en-US" altLang="en-US" sz="4000" cap="none" dirty="0">
                <a:solidFill>
                  <a:srgbClr val="A2AD00"/>
                </a:solidFill>
                <a:latin typeface="Arial Bold" panose="020B0704020202020204" pitchFamily="34" charset="0"/>
                <a:ea typeface="ＭＳ Ｐゴシック" panose="020B0600070205080204" pitchFamily="34" charset="-128"/>
                <a:cs typeface="Arial Bold" panose="020B0704020202020204" pitchFamily="34" charset="0"/>
              </a:rPr>
              <a:t>Introduction to Community Programs and Brief Overview</a:t>
            </a:r>
            <a:endParaRPr lang="en-US" altLang="en-US" cap="none" dirty="0">
              <a:solidFill>
                <a:srgbClr val="A2AD00"/>
              </a:solidFill>
              <a:latin typeface="Arial Bold" panose="020B0704020202020204" pitchFamily="34" charset="0"/>
              <a:ea typeface="ＭＳ Ｐゴシック" panose="020B0600070205080204" pitchFamily="34" charset="-128"/>
              <a:cs typeface="Arial Bold" panose="020B0704020202020204" pitchFamily="34" charset="0"/>
            </a:endParaRPr>
          </a:p>
        </p:txBody>
      </p:sp>
      <p:sp>
        <p:nvSpPr>
          <p:cNvPr id="2" name="TextBox 1">
            <a:extLst>
              <a:ext uri="{FF2B5EF4-FFF2-40B4-BE49-F238E27FC236}">
                <a16:creationId xmlns:a16="http://schemas.microsoft.com/office/drawing/2014/main" id="{DB9B055A-F798-4910-91E1-B3C4A8F0A42D}"/>
              </a:ext>
            </a:extLst>
          </p:cNvPr>
          <p:cNvSpPr txBox="1"/>
          <p:nvPr/>
        </p:nvSpPr>
        <p:spPr>
          <a:xfrm>
            <a:off x="352425" y="4633817"/>
            <a:ext cx="4657241" cy="1200329"/>
          </a:xfrm>
          <a:prstGeom prst="rect">
            <a:avLst/>
          </a:prstGeom>
          <a:noFill/>
        </p:spPr>
        <p:txBody>
          <a:bodyPr wrap="square" rtlCol="0">
            <a:spAutoFit/>
          </a:bodyPr>
          <a:lstStyle/>
          <a:p>
            <a:r>
              <a:rPr lang="en-US" sz="1800" b="1" dirty="0">
                <a:solidFill>
                  <a:schemeClr val="bg1"/>
                </a:solidFill>
                <a:latin typeface="Arial" panose="020B0604020202020204" pitchFamily="34" charset="0"/>
                <a:cs typeface="Arial" panose="020B0604020202020204" pitchFamily="34" charset="0"/>
              </a:rPr>
              <a:t>Presented by:</a:t>
            </a:r>
          </a:p>
          <a:p>
            <a:r>
              <a:rPr lang="en-US" sz="1800" b="1" dirty="0">
                <a:solidFill>
                  <a:schemeClr val="bg1"/>
                </a:solidFill>
                <a:latin typeface="Arial" panose="020B0604020202020204" pitchFamily="34" charset="0"/>
                <a:cs typeface="Arial" panose="020B0604020202020204" pitchFamily="34" charset="0"/>
              </a:rPr>
              <a:t>Greg Glassley</a:t>
            </a:r>
          </a:p>
          <a:p>
            <a:r>
              <a:rPr lang="en-US" sz="1800" b="1" dirty="0">
                <a:solidFill>
                  <a:schemeClr val="bg1"/>
                </a:solidFill>
                <a:latin typeface="Arial" panose="020B0604020202020204" pitchFamily="34" charset="0"/>
                <a:cs typeface="Arial" panose="020B0604020202020204" pitchFamily="34" charset="0"/>
              </a:rPr>
              <a:t>Director of Energy and Utility Programs</a:t>
            </a:r>
          </a:p>
          <a:p>
            <a:r>
              <a:rPr lang="en-US" sz="1800" b="1" dirty="0">
                <a:solidFill>
                  <a:schemeClr val="bg1"/>
                </a:solidFill>
                <a:latin typeface="Arial" panose="020B0604020202020204" pitchFamily="34" charset="0"/>
                <a:cs typeface="Arial" panose="020B0604020202020204" pitchFamily="34" charset="0"/>
              </a:rPr>
              <a:t>gglassley@ihcda.in.gov</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a:extLst>
              <a:ext uri="{FF2B5EF4-FFF2-40B4-BE49-F238E27FC236}">
                <a16:creationId xmlns:a16="http://schemas.microsoft.com/office/drawing/2014/main" id="{22BE4B19-6BE6-4D13-9A0D-964321763242}"/>
              </a:ext>
            </a:extLst>
          </p:cNvPr>
          <p:cNvSpPr>
            <a:spLocks noGrp="1"/>
          </p:cNvSpPr>
          <p:nvPr>
            <p:ph type="title"/>
          </p:nvPr>
        </p:nvSpPr>
        <p:spPr/>
        <p:txBody>
          <a:bodyPr/>
          <a:lstStyle/>
          <a:p>
            <a:r>
              <a:rPr lang="en-US" altLang="en-US" cap="none" dirty="0">
                <a:latin typeface="Arial Bold" panose="020B0704020202020204" pitchFamily="34" charset="0"/>
                <a:ea typeface="ＭＳ Ｐゴシック" panose="020B0600070205080204" pitchFamily="34" charset="-128"/>
                <a:cs typeface="Arial Bold" panose="020B0704020202020204" pitchFamily="34" charset="0"/>
              </a:rPr>
              <a:t>What is IHCDA?</a:t>
            </a:r>
          </a:p>
        </p:txBody>
      </p:sp>
      <p:sp>
        <p:nvSpPr>
          <p:cNvPr id="14339" name="Content Placeholder 4">
            <a:extLst>
              <a:ext uri="{FF2B5EF4-FFF2-40B4-BE49-F238E27FC236}">
                <a16:creationId xmlns:a16="http://schemas.microsoft.com/office/drawing/2014/main" id="{F7C477CD-BECB-48A7-BC53-C7A5CCFA9902}"/>
              </a:ext>
            </a:extLst>
          </p:cNvPr>
          <p:cNvSpPr>
            <a:spLocks noGrp="1"/>
          </p:cNvSpPr>
          <p:nvPr>
            <p:ph idx="1"/>
          </p:nvPr>
        </p:nvSpPr>
        <p:spPr>
          <a:xfrm>
            <a:off x="334963" y="1352550"/>
            <a:ext cx="8364537" cy="4525963"/>
          </a:xfrm>
        </p:spPr>
        <p:txBody>
          <a:bodyPr/>
          <a:lstStyle/>
          <a:p>
            <a:r>
              <a:rPr lang="en-US" altLang="en-US" dirty="0">
                <a:latin typeface="Arial" panose="020B0604020202020204" pitchFamily="34" charset="0"/>
                <a:ea typeface="ＭＳ Ｐゴシック" panose="020B0600070205080204" pitchFamily="34" charset="-128"/>
                <a:cs typeface="Arial" panose="020B0604020202020204" pitchFamily="34" charset="0"/>
              </a:rPr>
              <a:t>Indiana Housing and Community Development Authority</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Our Mission: To provide housing opportunities, promote self-sufficiency, and strengthen communities.</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Our Vision: An Indiana with a sustainable quality of life for all Hoosiers in the community of their choice.</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We report to Lt. Gov. Suzanne Crouch.</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We are a quasi-state entity.</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dirty="0">
                <a:latin typeface="Arial" panose="020B0604020202020204" pitchFamily="34" charset="0"/>
                <a:ea typeface="ＭＳ Ｐゴシック" panose="020B0600070205080204" pitchFamily="34" charset="-128"/>
                <a:cs typeface="Arial" panose="020B0604020202020204" pitchFamily="34" charset="0"/>
              </a:rPr>
              <a:t>Our website has a lot of helpful information. Check it out at </a:t>
            </a:r>
            <a:r>
              <a:rPr lang="en-US" altLang="en-US" dirty="0">
                <a:latin typeface="Arial" panose="020B0604020202020204" pitchFamily="34" charset="0"/>
                <a:ea typeface="ＭＳ Ｐゴシック" panose="020B0600070205080204" pitchFamily="34" charset="-128"/>
                <a:cs typeface="Arial" panose="020B0604020202020204" pitchFamily="34" charset="0"/>
                <a:hlinkClick r:id="rId2"/>
              </a:rPr>
              <a:t>www.in.gov/ihcda</a:t>
            </a:r>
            <a:r>
              <a:rPr lang="en-US" altLang="en-US" dirty="0">
                <a:latin typeface="Arial" panose="020B0604020202020204" pitchFamily="34" charset="0"/>
                <a:ea typeface="ＭＳ Ｐゴシック" panose="020B0600070205080204" pitchFamily="34" charset="-128"/>
                <a:cs typeface="Arial" panose="020B0604020202020204" pitchFamily="34" charset="0"/>
              </a:rPr>
              <a:t>.</a:t>
            </a:r>
          </a:p>
          <a:p>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a:extLst>
              <a:ext uri="{FF2B5EF4-FFF2-40B4-BE49-F238E27FC236}">
                <a16:creationId xmlns:a16="http://schemas.microsoft.com/office/drawing/2014/main" id="{ED3319C3-DA4D-46A2-ABC3-DEAD75549E94}"/>
              </a:ext>
            </a:extLst>
          </p:cNvPr>
          <p:cNvSpPr>
            <a:spLocks noGrp="1"/>
          </p:cNvSpPr>
          <p:nvPr>
            <p:ph type="title"/>
          </p:nvPr>
        </p:nvSpPr>
        <p:spPr/>
        <p:txBody>
          <a:bodyPr/>
          <a:lstStyle/>
          <a:p>
            <a:r>
              <a:rPr lang="en-US" altLang="en-US" cap="none">
                <a:latin typeface="Arial Bold" panose="020B0704020202020204" pitchFamily="34" charset="0"/>
                <a:ea typeface="ＭＳ Ｐゴシック" panose="020B0600070205080204" pitchFamily="34" charset="-128"/>
                <a:cs typeface="Arial Bold" panose="020B0704020202020204" pitchFamily="34" charset="0"/>
              </a:rPr>
              <a:t>What is Community Programs?</a:t>
            </a:r>
          </a:p>
        </p:txBody>
      </p:sp>
      <p:sp>
        <p:nvSpPr>
          <p:cNvPr id="14339" name="Content Placeholder 4">
            <a:extLst>
              <a:ext uri="{FF2B5EF4-FFF2-40B4-BE49-F238E27FC236}">
                <a16:creationId xmlns:a16="http://schemas.microsoft.com/office/drawing/2014/main" id="{7358A74D-D8A6-421F-92E9-4549431CE6BE}"/>
              </a:ext>
            </a:extLst>
          </p:cNvPr>
          <p:cNvSpPr>
            <a:spLocks noGrp="1"/>
          </p:cNvSpPr>
          <p:nvPr>
            <p:ph idx="1"/>
          </p:nvPr>
        </p:nvSpPr>
        <p:spPr>
          <a:xfrm>
            <a:off x="334963" y="1343025"/>
            <a:ext cx="8364537" cy="4525963"/>
          </a:xfrm>
        </p:spPr>
        <p:txBody>
          <a:bodyPr/>
          <a:lstStyle/>
          <a:p>
            <a:pPr>
              <a:defRPr/>
            </a:pP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a:defRPr/>
            </a:pPr>
            <a:r>
              <a:rPr lang="en-US" altLang="en-US" sz="2000" dirty="0">
                <a:latin typeface="Arial" panose="020B0604020202020204" pitchFamily="34" charset="0"/>
                <a:ea typeface="ＭＳ Ｐゴシック" panose="020B0600070205080204" pitchFamily="34" charset="-128"/>
                <a:cs typeface="Arial" panose="020B0604020202020204" pitchFamily="34" charset="0"/>
              </a:rPr>
              <a:t>We oversee a collection of programs. Regarding the IHCDA mission, our focus is self-sufficiency and strengthening communities. </a:t>
            </a:r>
          </a:p>
          <a:p>
            <a:pPr>
              <a:defRPr/>
            </a:pPr>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pPr>
              <a:defRPr/>
            </a:pPr>
            <a:r>
              <a:rPr lang="en-US" altLang="en-US" sz="2000" dirty="0">
                <a:latin typeface="Arial" panose="020B0604020202020204" pitchFamily="34" charset="0"/>
                <a:ea typeface="ＭＳ Ｐゴシック" panose="020B0600070205080204" pitchFamily="34" charset="-128"/>
                <a:cs typeface="Arial" panose="020B0604020202020204" pitchFamily="34" charset="0"/>
              </a:rPr>
              <a:t>The programs that fall under our umbrella include:</a:t>
            </a:r>
          </a:p>
          <a:p>
            <a:pPr>
              <a:defRPr/>
            </a:pPr>
            <a:endParaRPr lang="en-US" altLang="en-US" sz="2000" dirty="0">
              <a:latin typeface="Arial" panose="020B0604020202020204" pitchFamily="34" charset="0"/>
              <a:ea typeface="ＭＳ Ｐゴシック" panose="020B0600070205080204" pitchFamily="34" charset="-128"/>
              <a:cs typeface="Arial" panose="020B0604020202020204" pitchFamily="34" charset="0"/>
            </a:endParaRPr>
          </a:p>
          <a:p>
            <a:pPr marL="285750" indent="-285750">
              <a:buFont typeface="Arial" panose="020B0604020202020204" pitchFamily="34" charset="0"/>
              <a:buChar char="•"/>
              <a:defRPr/>
            </a:pPr>
            <a:r>
              <a:rPr lang="en-US" altLang="en-US" sz="2000" dirty="0">
                <a:latin typeface="Arial" panose="020B0604020202020204" pitchFamily="34" charset="0"/>
                <a:ea typeface="ＭＳ Ｐゴシック" panose="020B0600070205080204" pitchFamily="34" charset="-128"/>
                <a:cs typeface="Arial" panose="020B0604020202020204" pitchFamily="34" charset="0"/>
              </a:rPr>
              <a:t>Energy Assistance Program (LIHEAP or EAP)</a:t>
            </a:r>
          </a:p>
          <a:p>
            <a:pPr marL="285750" indent="-285750">
              <a:buFont typeface="Arial" panose="020B0604020202020204" pitchFamily="34" charset="0"/>
              <a:buChar char="•"/>
              <a:defRPr/>
            </a:pPr>
            <a:r>
              <a:rPr lang="en-US" altLang="en-US" sz="2000" dirty="0">
                <a:latin typeface="Arial" panose="020B0604020202020204" pitchFamily="34" charset="0"/>
                <a:ea typeface="ＭＳ Ｐゴシック" panose="020B0600070205080204" pitchFamily="34" charset="-128"/>
                <a:cs typeface="Arial" panose="020B0604020202020204" pitchFamily="34" charset="0"/>
              </a:rPr>
              <a:t>Water Assistance Program (LIHWAP)</a:t>
            </a:r>
          </a:p>
          <a:p>
            <a:pPr marL="285750" indent="-285750">
              <a:buFont typeface="Arial" panose="020B0604020202020204" pitchFamily="34" charset="0"/>
              <a:buChar char="•"/>
              <a:defRPr/>
            </a:pPr>
            <a:r>
              <a:rPr lang="en-US" altLang="en-US" sz="2000" dirty="0">
                <a:latin typeface="Arial" panose="020B0604020202020204" pitchFamily="34" charset="0"/>
                <a:ea typeface="ＭＳ Ｐゴシック" panose="020B0600070205080204" pitchFamily="34" charset="-128"/>
                <a:cs typeface="Arial" panose="020B0604020202020204" pitchFamily="34" charset="0"/>
              </a:rPr>
              <a:t>Weatherization Assistance Program</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35A4-EAFE-4488-839B-3AF8A9BDBB53}"/>
              </a:ext>
            </a:extLst>
          </p:cNvPr>
          <p:cNvSpPr>
            <a:spLocks noGrp="1"/>
          </p:cNvSpPr>
          <p:nvPr>
            <p:ph type="title"/>
          </p:nvPr>
        </p:nvSpPr>
        <p:spPr/>
        <p:txBody>
          <a:bodyPr/>
          <a:lstStyle/>
          <a:p>
            <a:pPr>
              <a:defRPr/>
            </a:pPr>
            <a:r>
              <a:rPr lang="en-US" dirty="0"/>
              <a:t>Our role in Serving Hoosiers	</a:t>
            </a:r>
          </a:p>
        </p:txBody>
      </p:sp>
      <p:sp>
        <p:nvSpPr>
          <p:cNvPr id="16387" name="Content Placeholder 2">
            <a:extLst>
              <a:ext uri="{FF2B5EF4-FFF2-40B4-BE49-F238E27FC236}">
                <a16:creationId xmlns:a16="http://schemas.microsoft.com/office/drawing/2014/main" id="{8D072D53-6A62-4057-8D65-51AFE23DAF6E}"/>
              </a:ext>
            </a:extLst>
          </p:cNvPr>
          <p:cNvSpPr>
            <a:spLocks noGrp="1"/>
          </p:cNvSpPr>
          <p:nvPr>
            <p:ph idx="1"/>
          </p:nvPr>
        </p:nvSpPr>
        <p:spPr>
          <a:xfrm>
            <a:off x="334963" y="1425575"/>
            <a:ext cx="8364537" cy="4525963"/>
          </a:xfrm>
        </p:spPr>
        <p:txBody>
          <a:bodyPr/>
          <a:lstStyle/>
          <a:p>
            <a:r>
              <a:rPr lang="en-US" altLang="en-US" sz="2400" dirty="0">
                <a:latin typeface="Arial" panose="020B0604020202020204" pitchFamily="34" charset="0"/>
                <a:ea typeface="ＭＳ Ｐゴシック" panose="020B0600070205080204" pitchFamily="34" charset="-128"/>
                <a:cs typeface="Arial" panose="020B0604020202020204" pitchFamily="34" charset="0"/>
              </a:rPr>
              <a:t>The Community Programs team ensures the local community action agencies and other agencies administer the programs correctly to help Hoosiers in all 92 counties across the state.</a:t>
            </a:r>
          </a:p>
          <a:p>
            <a:endParaRPr lang="en-US" altLang="en-US" sz="24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400" dirty="0">
                <a:latin typeface="Arial" panose="020B0604020202020204" pitchFamily="34" charset="0"/>
                <a:ea typeface="ＭＳ Ｐゴシック" panose="020B0600070205080204" pitchFamily="34" charset="-128"/>
                <a:cs typeface="Arial" panose="020B0604020202020204" pitchFamily="34" charset="0"/>
              </a:rPr>
              <a:t>We work with 21 agencies across the state to administer these programs.</a:t>
            </a:r>
          </a:p>
          <a:p>
            <a:endParaRPr lang="en-US" altLang="en-US" sz="24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2400" dirty="0">
                <a:latin typeface="Arial" panose="020B0604020202020204" pitchFamily="34" charset="0"/>
                <a:ea typeface="ＭＳ Ｐゴシック" panose="020B0600070205080204" pitchFamily="34" charset="-128"/>
                <a:cs typeface="Arial" panose="020B0604020202020204" pitchFamily="34" charset="0"/>
              </a:rPr>
              <a:t>We provide oversight, training, and guidance to the local staffs at agencies in each county.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 ihcda theme 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althiest Employers">
      <a:majorFont>
        <a:latin typeface="Frutiger LT Std 57 Cn"/>
        <a:ea typeface=""/>
        <a:cs typeface=""/>
      </a:majorFont>
      <a:minorFont>
        <a:latin typeface="Frutiger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1 ihcda theme 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althiest Employers">
      <a:majorFont>
        <a:latin typeface="Frutiger LT Std 57 Cn"/>
        <a:ea typeface=""/>
        <a:cs typeface=""/>
      </a:majorFont>
      <a:minorFont>
        <a:latin typeface="Frutiger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5478</TotalTime>
  <Words>1677</Words>
  <Application>Microsoft Office PowerPoint</Application>
  <PresentationFormat>On-screen Show (4:3)</PresentationFormat>
  <Paragraphs>251</Paragraphs>
  <Slides>26</Slides>
  <Notes>8</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26</vt:i4>
      </vt:variant>
    </vt:vector>
  </HeadingPairs>
  <TitlesOfParts>
    <vt:vector size="41" baseType="lpstr">
      <vt:lpstr>Abadi</vt:lpstr>
      <vt:lpstr>Aharoni</vt:lpstr>
      <vt:lpstr>Arial</vt:lpstr>
      <vt:lpstr>Arial Bold</vt:lpstr>
      <vt:lpstr>Arial Rounded MT Bold</vt:lpstr>
      <vt:lpstr>Calibri</vt:lpstr>
      <vt:lpstr>Calibri Light</vt:lpstr>
      <vt:lpstr>Courier New</vt:lpstr>
      <vt:lpstr>Frutiger LT Std 45 Light</vt:lpstr>
      <vt:lpstr>linotype-sabon</vt:lpstr>
      <vt:lpstr>NeutraText-Demi</vt:lpstr>
      <vt:lpstr>Office Theme</vt:lpstr>
      <vt:lpstr>1 ihcda theme one</vt:lpstr>
      <vt:lpstr>1_Office Theme</vt:lpstr>
      <vt:lpstr>1_1 ihcda theme one</vt:lpstr>
      <vt:lpstr>PowerPoint Presentation</vt:lpstr>
      <vt:lpstr>PowerPoint Presentation</vt:lpstr>
      <vt:lpstr>PowerPoint Presentation</vt:lpstr>
      <vt:lpstr>PowerPoint Presentation</vt:lpstr>
      <vt:lpstr>PowerPoint Presentation</vt:lpstr>
      <vt:lpstr> Welcome to IHCDA  Introduction to Community Programs and Brief Overview</vt:lpstr>
      <vt:lpstr>What is IHCDA?</vt:lpstr>
      <vt:lpstr>What is Community Programs?</vt:lpstr>
      <vt:lpstr>Our role in Serving Hoosiers </vt:lpstr>
      <vt:lpstr>Energy Assistance Program (EAP)</vt:lpstr>
      <vt:lpstr>Water Assistance Program</vt:lpstr>
      <vt:lpstr>Good things to know</vt:lpstr>
      <vt:lpstr>Weatherization Assistance Program (Wx)</vt:lpstr>
      <vt:lpstr>2022 Program numbers</vt:lpstr>
      <vt:lpstr>     Weatherization            LIHEAP/LIHWAP</vt:lpstr>
      <vt:lpstr>Other Community ProgramS STaff</vt:lpstr>
      <vt:lpstr>To summarize…</vt:lpstr>
      <vt:lpstr>PowerPoint Presentation</vt:lpstr>
      <vt:lpstr>Introduction</vt:lpstr>
      <vt:lpstr>individual development accounts  What is ida?</vt:lpstr>
      <vt:lpstr>Eligibility</vt:lpstr>
      <vt:lpstr>IDA Administrator Responsibilities</vt:lpstr>
      <vt:lpstr>Administrative budget</vt:lpstr>
      <vt:lpstr>Account Structure</vt:lpstr>
      <vt:lpstr>PowerPoint Presentation</vt:lpstr>
      <vt:lpstr> </vt:lpstr>
    </vt:vector>
  </TitlesOfParts>
  <Company>IHCDA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Hamlett, Ryan</dc:creator>
  <cp:lastModifiedBy>Greene, Liz (IHCDA)</cp:lastModifiedBy>
  <cp:revision>118</cp:revision>
  <cp:lastPrinted>2019-10-17T16:27:34Z</cp:lastPrinted>
  <dcterms:created xsi:type="dcterms:W3CDTF">2017-07-20T14:10:23Z</dcterms:created>
  <dcterms:modified xsi:type="dcterms:W3CDTF">2022-05-20T12:54:49Z</dcterms:modified>
</cp:coreProperties>
</file>